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964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G6PFLPWpSfZqsZtmZkT9r+6Ag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273E01-691E-5DAB-9DC6-339D8B4B061B}" name="Hope Colle" initials="HC" userId="S::Hope.Colle@del.fldoe.org::c0c7af7c-cffd-4faa-a1cf-2b528e2a60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60735" autoAdjust="0"/>
  </p:normalViewPr>
  <p:slideViewPr>
    <p:cSldViewPr snapToGrid="0">
      <p:cViewPr varScale="1">
        <p:scale>
          <a:sx n="68" d="100"/>
          <a:sy n="68" d="100"/>
        </p:scale>
        <p:origin x="244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4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8475" cy="466725"/>
          </a:xfrm>
          <a:prstGeom prst="rect">
            <a:avLst/>
          </a:prstGeom>
          <a:noFill/>
          <a:ln>
            <a:noFill/>
          </a:ln>
        </p:spPr>
        <p:txBody>
          <a:bodyPr spcFirstLastPara="1" wrap="square" lIns="91411" tIns="45694" rIns="91411" bIns="456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1"/>
            <a:ext cx="3038475" cy="466725"/>
          </a:xfrm>
          <a:prstGeom prst="rect">
            <a:avLst/>
          </a:prstGeom>
          <a:noFill/>
          <a:ln>
            <a:noFill/>
          </a:ln>
        </p:spPr>
        <p:txBody>
          <a:bodyPr spcFirstLastPara="1" wrap="square" lIns="91411" tIns="45694" rIns="91411" bIns="456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3038475" cy="466725"/>
          </a:xfrm>
          <a:prstGeom prst="rect">
            <a:avLst/>
          </a:prstGeom>
          <a:noFill/>
          <a:ln>
            <a:noFill/>
          </a:ln>
        </p:spPr>
        <p:txBody>
          <a:bodyPr spcFirstLastPara="1" wrap="square" lIns="91411" tIns="45694" rIns="91411" bIns="456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loridaearlylearning.com/vpk/vpk-providers/professional-development-training/vpk-professional-development-teacher-resources/activity-pla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P0S2eVS61p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oridaearlylearning.com/vpk/vpk-providers/professional-development-training/vpk-professional-development-teacher-resources/activity-pla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notes"/>
          <p:cNvSpPr txBox="1">
            <a:spLocks noGrp="1"/>
          </p:cNvSpPr>
          <p:nvPr>
            <p:ph type="body" idx="1"/>
          </p:nvPr>
        </p:nvSpPr>
        <p:spPr>
          <a:xfrm>
            <a:off x="701040" y="4298950"/>
            <a:ext cx="5608320" cy="5514170"/>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ea typeface="Calibri"/>
                <a:cs typeface="Calibri" panose="020F0502020204030204" pitchFamily="34" charset="0"/>
                <a:sym typeface="Calibri"/>
              </a:rPr>
              <a:t>Trainer Does:</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ea typeface="Calibri"/>
                <a:cs typeface="Calibri" panose="020F0502020204030204" pitchFamily="34" charset="0"/>
                <a:sym typeface="Calibri"/>
              </a:rPr>
              <a:t>Introduce yourself and share the module title and subtitle. </a:t>
            </a:r>
            <a:endParaRPr dirty="0">
              <a:latin typeface="Calibri" panose="020F0502020204030204" pitchFamily="34" charset="0"/>
              <a:cs typeface="Calibri" panose="020F0502020204030204" pitchFamily="34" charset="0"/>
            </a:endParaRPr>
          </a:p>
          <a:p>
            <a:pPr marL="0" indent="0"/>
            <a:endParaRPr b="1" dirty="0">
              <a:latin typeface="Calibri" panose="020F0502020204030204" pitchFamily="34" charset="0"/>
              <a:ea typeface="Century Gothic"/>
              <a:cs typeface="Calibri" panose="020F0502020204030204" pitchFamily="34" charset="0"/>
              <a:sym typeface="Century Gothic"/>
            </a:endParaRPr>
          </a:p>
          <a:p>
            <a:pPr marL="0" indent="0"/>
            <a:r>
              <a:rPr lang="en-US" b="1" dirty="0">
                <a:latin typeface="Calibri" panose="020F0502020204030204" pitchFamily="34" charset="0"/>
                <a:ea typeface="Century Gothic"/>
                <a:cs typeface="Calibri" panose="020F0502020204030204" pitchFamily="34" charset="0"/>
                <a:sym typeface="Century Gothic"/>
              </a:rPr>
              <a:t>Trainer Says:</a:t>
            </a:r>
            <a:endParaRPr lang="en-US"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In recent years young children have had to access technology and media more than what was previously considered developmentally appropriate. Many parents and caregivers worry about the long-term effects of too much screen time, increased access to devices and how these changes might impact children’s literacy and social-emotional skills. </a:t>
            </a:r>
            <a:endParaRPr lang="en-US" dirty="0">
              <a:latin typeface="Calibri" panose="020F0502020204030204" pitchFamily="34" charset="0"/>
              <a:cs typeface="Calibri" panose="020F0502020204030204" pitchFamily="34" charset="0"/>
            </a:endParaRPr>
          </a:p>
          <a:p>
            <a:pPr marL="171425" indent="-95236">
              <a:buClr>
                <a:schemeClr val="dk1"/>
              </a:buClr>
              <a:buSzPts val="1200"/>
            </a:pPr>
            <a:endParaRPr lang="en-US" dirty="0">
              <a:latin typeface="Calibri" panose="020F0502020204030204" pitchFamily="34" charset="0"/>
              <a:ea typeface="Century Gothic"/>
              <a:cs typeface="Calibri" panose="020F0502020204030204" pitchFamily="34" charset="0"/>
              <a:sym typeface="Century Gothic"/>
            </a:endParaRPr>
          </a:p>
          <a:p>
            <a:pPr marL="171425" indent="-171425">
              <a:buClr>
                <a:schemeClr val="dk1"/>
              </a:buClr>
              <a:buSzPts val="1200"/>
              <a:buFont typeface="Arial"/>
              <a:buChar char="•"/>
            </a:pPr>
            <a:r>
              <a:rPr lang="en-US" dirty="0">
                <a:latin typeface="Calibri" panose="020F0502020204030204" pitchFamily="34" charset="0"/>
                <a:ea typeface="Century Gothic"/>
                <a:cs typeface="Calibri" panose="020F0502020204030204" pitchFamily="34" charset="0"/>
                <a:sym typeface="Century Gothic"/>
              </a:rPr>
              <a:t>The information in this module is designed to help early learning programs thoughtfully plan for the use and implementation of technology in the classroom in ways that support and complement interaction and instruction. </a:t>
            </a:r>
            <a:endParaRPr dirty="0">
              <a:latin typeface="Calibri" panose="020F0502020204030204" pitchFamily="34" charset="0"/>
              <a:cs typeface="Calibri" panose="020F0502020204030204" pitchFamily="34" charset="0"/>
            </a:endParaRPr>
          </a:p>
          <a:p>
            <a:pPr marL="171425" indent="-95236">
              <a:buClr>
                <a:schemeClr val="dk1"/>
              </a:buClr>
              <a:buSzPts val="1200"/>
            </a:pPr>
            <a:endParaRPr dirty="0">
              <a:latin typeface="Century Gothic"/>
              <a:ea typeface="Century Gothic"/>
              <a:cs typeface="Century Gothic"/>
              <a:sym typeface="Century Gothic"/>
            </a:endParaRPr>
          </a:p>
          <a:p>
            <a:pPr marL="171425" indent="-95236">
              <a:buClr>
                <a:schemeClr val="dk1"/>
              </a:buClr>
              <a:buSzPts val="1200"/>
            </a:pPr>
            <a:endParaRPr dirty="0">
              <a:latin typeface="Century Gothic"/>
              <a:ea typeface="Century Gothic"/>
              <a:cs typeface="Century Gothic"/>
              <a:sym typeface="Century Gothic"/>
            </a:endParaRPr>
          </a:p>
          <a:p>
            <a:pPr marL="0" indent="0"/>
            <a:r>
              <a:rPr lang="en-US" dirty="0">
                <a:latin typeface="Century Gothic"/>
                <a:ea typeface="Century Gothic"/>
                <a:cs typeface="Century Gothic"/>
                <a:sym typeface="Century Gothic"/>
              </a:rPr>
              <a:t> </a:t>
            </a:r>
            <a:endParaRPr dirty="0"/>
          </a:p>
          <a:p>
            <a:pPr marL="0" indent="0"/>
            <a:endParaRPr dirty="0">
              <a:latin typeface="Century Gothic"/>
              <a:ea typeface="Century Gothic"/>
              <a:cs typeface="Century Gothic"/>
              <a:sym typeface="Century Gothic"/>
            </a:endParaRPr>
          </a:p>
          <a:p>
            <a:pPr marL="0" indent="0"/>
            <a:endParaRPr dirty="0">
              <a:latin typeface="Century Gothic"/>
              <a:ea typeface="Century Gothic"/>
              <a:cs typeface="Century Gothic"/>
              <a:sym typeface="Century Gothic"/>
            </a:endParaRPr>
          </a:p>
          <a:p>
            <a:pPr marL="0" indent="0"/>
            <a:endParaRPr dirty="0">
              <a:solidFill>
                <a:srgbClr val="FF0000"/>
              </a:solidFill>
            </a:endParaRPr>
          </a:p>
        </p:txBody>
      </p:sp>
      <p:sp>
        <p:nvSpPr>
          <p:cNvPr id="259" name="Google Shape;259;p1: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a:t>
            </a:fld>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0: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b="0" dirty="0">
                <a:latin typeface="Calibri" panose="020F0502020204030204" pitchFamily="34" charset="0"/>
                <a:cs typeface="Calibri" panose="020F0502020204030204" pitchFamily="34" charset="0"/>
              </a:rPr>
              <a:t>What other themes or lessons in our curriculum can we connect to the examples on this slide? </a:t>
            </a:r>
            <a:endParaRPr b="1" dirty="0">
              <a:latin typeface="Calibri" panose="020F0502020204030204" pitchFamily="34" charset="0"/>
              <a:cs typeface="Calibri" panose="020F0502020204030204" pitchFamily="34" charset="0"/>
            </a:endParaRPr>
          </a:p>
        </p:txBody>
      </p:sp>
      <p:sp>
        <p:nvSpPr>
          <p:cNvPr id="346" name="Google Shape;346;p10: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1: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r>
              <a:rPr lang="en-US" b="1" dirty="0">
                <a:solidFill>
                  <a:schemeClr val="dk1"/>
                </a:solidFill>
                <a:latin typeface="Calibri" panose="020F0502020204030204" pitchFamily="34" charset="0"/>
                <a:ea typeface="Calibri"/>
                <a:cs typeface="Calibri" panose="020F0502020204030204" pitchFamily="34" charset="0"/>
                <a:sym typeface="Calibri"/>
              </a:rPr>
              <a:t>Trainer Says: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solidFill>
                  <a:schemeClr val="dk1"/>
                </a:solidFill>
                <a:latin typeface="Calibri" panose="020F0502020204030204" pitchFamily="34" charset="0"/>
                <a:ea typeface="Calibri"/>
                <a:cs typeface="Calibri" panose="020F0502020204030204" pitchFamily="34" charset="0"/>
                <a:sym typeface="Calibri"/>
              </a:rPr>
              <a:t>When introducing new apps or websites, it is important to research them first, and model correct usage. </a:t>
            </a:r>
            <a:endParaRPr u="sng"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When we bring a new device into the classroom, what are some ways we can introduce it in large group (circle) time? </a:t>
            </a:r>
            <a:endParaRPr dirty="0">
              <a:latin typeface="Calibri" panose="020F0502020204030204" pitchFamily="34" charset="0"/>
              <a:cs typeface="Calibri" panose="020F0502020204030204" pitchFamily="34" charset="0"/>
            </a:endParaRPr>
          </a:p>
          <a:p>
            <a:pPr marL="0" indent="0"/>
            <a:endParaRPr dirty="0"/>
          </a:p>
          <a:p>
            <a:pPr marL="0" indent="0">
              <a:buClr>
                <a:schemeClr val="dk1"/>
              </a:buClr>
              <a:buSzPts val="1200"/>
            </a:pPr>
            <a:endParaRPr u="sng" dirty="0"/>
          </a:p>
          <a:p>
            <a:pPr marL="0" indent="0"/>
            <a:endParaRPr dirty="0"/>
          </a:p>
          <a:p>
            <a:pPr marL="0" indent="0"/>
            <a:endParaRPr dirty="0">
              <a:solidFill>
                <a:schemeClr val="dk1"/>
              </a:solidFill>
              <a:latin typeface="Calibri"/>
              <a:ea typeface="Calibri"/>
              <a:cs typeface="Calibri"/>
              <a:sym typeface="Calibri"/>
            </a:endParaRPr>
          </a:p>
          <a:p>
            <a:pPr marL="0" indent="0"/>
            <a:endParaRPr dirty="0">
              <a:solidFill>
                <a:schemeClr val="dk1"/>
              </a:solidFill>
              <a:latin typeface="Calibri"/>
              <a:ea typeface="Calibri"/>
              <a:cs typeface="Calibri"/>
              <a:sym typeface="Calibri"/>
            </a:endParaRPr>
          </a:p>
          <a:p>
            <a:pPr marL="0" indent="0"/>
            <a:endParaRPr dirty="0"/>
          </a:p>
        </p:txBody>
      </p:sp>
      <p:sp>
        <p:nvSpPr>
          <p:cNvPr id="360" name="Google Shape;360;p11: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2: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We can also intentionally teach other skills when demonstrating how to operate technology devices such as computers or tablets. Using the </a:t>
            </a:r>
            <a:r>
              <a:rPr lang="en-US" i="1" dirty="0">
                <a:latin typeface="Calibri" panose="020F0502020204030204" pitchFamily="34" charset="0"/>
                <a:cs typeface="Calibri" panose="020F0502020204030204" pitchFamily="34" charset="0"/>
              </a:rPr>
              <a:t>Educator’s Guide </a:t>
            </a:r>
            <a:r>
              <a:rPr lang="en-US" dirty="0">
                <a:latin typeface="Calibri" panose="020F0502020204030204" pitchFamily="34" charset="0"/>
                <a:cs typeface="Calibri" panose="020F0502020204030204" pitchFamily="34" charset="0"/>
              </a:rPr>
              <a:t>or standards website, identify the component or standard addressed in these statements. </a:t>
            </a:r>
            <a:endParaRPr dirty="0">
              <a:latin typeface="Calibri" panose="020F0502020204030204" pitchFamily="34" charset="0"/>
              <a:cs typeface="Calibri" panose="020F0502020204030204" pitchFamily="34" charset="0"/>
            </a:endParaRPr>
          </a:p>
          <a:p>
            <a:pPr marL="0" indent="0"/>
            <a:endParaRPr b="1"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cs typeface="Calibri" panose="020F0502020204030204" pitchFamily="34" charset="0"/>
              </a:rPr>
              <a:t>Trainer Needs to Know: </a:t>
            </a:r>
            <a:endParaRPr dirty="0">
              <a:latin typeface="Calibri" panose="020F0502020204030204" pitchFamily="34" charset="0"/>
              <a:cs typeface="Calibri" panose="020F0502020204030204" pitchFamily="34" charset="0"/>
            </a:endParaRPr>
          </a:p>
          <a:p>
            <a:pPr marL="0" indent="0"/>
            <a:r>
              <a:rPr lang="en-US" b="1" i="1" dirty="0">
                <a:latin typeface="Calibri" panose="020F0502020204030204" pitchFamily="34" charset="0"/>
                <a:cs typeface="Calibri" panose="020F0502020204030204" pitchFamily="34" charset="0"/>
              </a:rPr>
              <a:t>Example</a:t>
            </a:r>
            <a:r>
              <a:rPr lang="en-US" b="0" dirty="0">
                <a:latin typeface="Calibri" panose="020F0502020204030204" pitchFamily="34" charset="0"/>
                <a:cs typeface="Calibri" panose="020F0502020204030204" pitchFamily="34" charset="0"/>
              </a:rPr>
              <a:t> answers (participants may identify or connect to others):</a:t>
            </a:r>
            <a:endParaRPr dirty="0">
              <a:latin typeface="Calibri" panose="020F0502020204030204" pitchFamily="34" charset="0"/>
              <a:cs typeface="Calibri" panose="020F0502020204030204" pitchFamily="34" charset="0"/>
            </a:endParaRPr>
          </a:p>
          <a:p>
            <a:pPr marL="171425" indent="-114283">
              <a:buClr>
                <a:schemeClr val="dk1"/>
              </a:buClr>
              <a:buSzPts val="1200"/>
              <a:buFont typeface="Arial"/>
              <a:buChar char="•"/>
            </a:pPr>
            <a:r>
              <a:rPr lang="en-US" dirty="0">
                <a:latin typeface="Calibri" panose="020F0502020204030204" pitchFamily="34" charset="0"/>
                <a:cs typeface="Calibri" panose="020F0502020204030204" pitchFamily="34" charset="0"/>
              </a:rPr>
              <a:t>Use a mouse to move a cursor to a target on the screen</a:t>
            </a:r>
            <a:endParaRPr dirty="0">
              <a:latin typeface="Calibri" panose="020F0502020204030204" pitchFamily="34" charset="0"/>
              <a:cs typeface="Calibri" panose="020F0502020204030204" pitchFamily="34" charset="0"/>
            </a:endParaRPr>
          </a:p>
          <a:p>
            <a:pPr marL="57142" indent="0"/>
            <a:r>
              <a:rPr lang="en-US" b="1" i="1" dirty="0">
                <a:latin typeface="Calibri" panose="020F0502020204030204" pitchFamily="34" charset="0"/>
                <a:cs typeface="Calibri" panose="020F0502020204030204" pitchFamily="34" charset="0"/>
              </a:rPr>
              <a:t>   Physical Development/Fine Motor</a:t>
            </a:r>
            <a:endParaRPr dirty="0">
              <a:latin typeface="Calibri" panose="020F0502020204030204" pitchFamily="34" charset="0"/>
              <a:cs typeface="Calibri" panose="020F0502020204030204" pitchFamily="34" charset="0"/>
            </a:endParaRPr>
          </a:p>
          <a:p>
            <a:pPr marL="171425" indent="-114283">
              <a:buClr>
                <a:schemeClr val="dk1"/>
              </a:buClr>
              <a:buSzPts val="1200"/>
              <a:buFont typeface="Arial"/>
              <a:buChar char="•"/>
            </a:pPr>
            <a:r>
              <a:rPr lang="en-US" dirty="0">
                <a:latin typeface="Calibri" panose="020F0502020204030204" pitchFamily="34" charset="0"/>
                <a:cs typeface="Calibri" panose="020F0502020204030204" pitchFamily="34" charset="0"/>
              </a:rPr>
              <a:t>Know the difference between the left and right mouse button </a:t>
            </a:r>
            <a:endParaRPr dirty="0">
              <a:latin typeface="Calibri" panose="020F0502020204030204" pitchFamily="34" charset="0"/>
              <a:cs typeface="Calibri" panose="020F0502020204030204" pitchFamily="34" charset="0"/>
            </a:endParaRPr>
          </a:p>
          <a:p>
            <a:pPr marL="57142" indent="0"/>
            <a:r>
              <a:rPr lang="en-US" b="1" i="1" dirty="0">
                <a:latin typeface="Calibri" panose="020F0502020204030204" pitchFamily="34" charset="0"/>
                <a:cs typeface="Calibri" panose="020F0502020204030204" pitchFamily="34" charset="0"/>
              </a:rPr>
              <a:t>   Mathematical Thinking/Spatial Relations </a:t>
            </a:r>
            <a:endParaRPr dirty="0">
              <a:latin typeface="Calibri" panose="020F0502020204030204" pitchFamily="34" charset="0"/>
              <a:cs typeface="Calibri" panose="020F0502020204030204" pitchFamily="34" charset="0"/>
            </a:endParaRPr>
          </a:p>
          <a:p>
            <a:pPr marL="171425" indent="-114283">
              <a:buClr>
                <a:schemeClr val="dk1"/>
              </a:buClr>
              <a:buSzPts val="1200"/>
              <a:buFont typeface="Arial"/>
              <a:buChar char="•"/>
            </a:pPr>
            <a:r>
              <a:rPr lang="en-US" dirty="0">
                <a:latin typeface="Calibri" panose="020F0502020204030204" pitchFamily="34" charset="0"/>
                <a:cs typeface="Calibri" panose="020F0502020204030204" pitchFamily="34" charset="0"/>
              </a:rPr>
              <a:t>Take a digital photo</a:t>
            </a:r>
            <a:endParaRPr dirty="0">
              <a:latin typeface="Calibri" panose="020F0502020204030204" pitchFamily="34" charset="0"/>
              <a:cs typeface="Calibri" panose="020F0502020204030204" pitchFamily="34" charset="0"/>
            </a:endParaRPr>
          </a:p>
          <a:p>
            <a:pPr marL="57142" indent="0"/>
            <a:r>
              <a:rPr lang="en-US" b="1" i="1" dirty="0">
                <a:latin typeface="Calibri" panose="020F0502020204030204" pitchFamily="34" charset="0"/>
                <a:cs typeface="Calibri" panose="020F0502020204030204" pitchFamily="34" charset="0"/>
              </a:rPr>
              <a:t>    Scientific Inquiry/Engineering and Technology</a:t>
            </a:r>
            <a:endParaRPr dirty="0">
              <a:latin typeface="Calibri" panose="020F0502020204030204" pitchFamily="34" charset="0"/>
              <a:cs typeface="Calibri" panose="020F0502020204030204" pitchFamily="34" charset="0"/>
            </a:endParaRPr>
          </a:p>
          <a:p>
            <a:pPr marL="171425" indent="-114283">
              <a:buClr>
                <a:schemeClr val="dk1"/>
              </a:buClr>
              <a:buSzPts val="1200"/>
              <a:buFont typeface="Arial"/>
              <a:buChar char="•"/>
            </a:pPr>
            <a:r>
              <a:rPr lang="en-US" dirty="0">
                <a:latin typeface="Calibri" panose="020F0502020204030204" pitchFamily="34" charset="0"/>
                <a:cs typeface="Calibri" panose="020F0502020204030204" pitchFamily="34" charset="0"/>
              </a:rPr>
              <a:t>Find the numerals on a keyboard</a:t>
            </a:r>
            <a:endParaRPr dirty="0">
              <a:latin typeface="Calibri" panose="020F0502020204030204" pitchFamily="34" charset="0"/>
              <a:cs typeface="Calibri" panose="020F0502020204030204" pitchFamily="34" charset="0"/>
            </a:endParaRPr>
          </a:p>
          <a:p>
            <a:pPr marL="57142" indent="0"/>
            <a:r>
              <a:rPr lang="en-US" b="1" i="1" dirty="0">
                <a:latin typeface="Calibri" panose="020F0502020204030204" pitchFamily="34" charset="0"/>
                <a:cs typeface="Calibri" panose="020F0502020204030204" pitchFamily="34" charset="0"/>
              </a:rPr>
              <a:t>   Mathematical Thinking/Number Sense</a:t>
            </a:r>
            <a:endParaRPr dirty="0">
              <a:latin typeface="Calibri" panose="020F0502020204030204" pitchFamily="34" charset="0"/>
              <a:cs typeface="Calibri" panose="020F0502020204030204" pitchFamily="34" charset="0"/>
            </a:endParaRPr>
          </a:p>
          <a:p>
            <a:pPr marL="171425" indent="-114283">
              <a:buClr>
                <a:schemeClr val="dk1"/>
              </a:buClr>
              <a:buSzPts val="1200"/>
              <a:buFont typeface="Arial"/>
              <a:buChar char="•"/>
            </a:pPr>
            <a:r>
              <a:rPr lang="en-US" dirty="0">
                <a:latin typeface="Calibri" panose="020F0502020204030204" pitchFamily="34" charset="0"/>
                <a:cs typeface="Calibri" panose="020F0502020204030204" pitchFamily="34" charset="0"/>
              </a:rPr>
              <a:t>Type their first name on a keyboard</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Language and Literacy/Emergent Reading/Alphabet Knowledge</a:t>
            </a:r>
            <a:endParaRPr dirty="0">
              <a:latin typeface="Calibri" panose="020F0502020204030204" pitchFamily="34" charset="0"/>
              <a:cs typeface="Calibri" panose="020F0502020204030204" pitchFamily="34" charset="0"/>
            </a:endParaRPr>
          </a:p>
        </p:txBody>
      </p:sp>
      <p:sp>
        <p:nvSpPr>
          <p:cNvPr id="370" name="Google Shape;370;p12: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12</a:t>
            </a:fld>
            <a:endParaRPr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3: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Let’s think about the Social Emotional Development and Language and Literacy Domains. When we introduce technology terms we are also building vocabulary.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How are the children in this photo cooperating?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How might they be demonstrating the skills and activities listed on this slide?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What are some other ways you can promote these skills in your classroom when integrating technology? </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cs typeface="Calibri" panose="020F0502020204030204" pitchFamily="34" charset="0"/>
              </a:rPr>
              <a:t>Trainer Needs to Know: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It is </a:t>
            </a:r>
            <a:r>
              <a:rPr lang="en-US" b="1" dirty="0">
                <a:latin typeface="Calibri" panose="020F0502020204030204" pitchFamily="34" charset="0"/>
                <a:cs typeface="Calibri" panose="020F0502020204030204" pitchFamily="34" charset="0"/>
              </a:rPr>
              <a:t>not appropriate </a:t>
            </a:r>
            <a:r>
              <a:rPr lang="en-US" dirty="0">
                <a:latin typeface="Calibri" panose="020F0502020204030204" pitchFamily="34" charset="0"/>
                <a:cs typeface="Calibri" panose="020F0502020204030204" pitchFamily="34" charset="0"/>
              </a:rPr>
              <a:t>to integrate technology with Emergent </a:t>
            </a:r>
            <a:r>
              <a:rPr lang="en-US" b="0" dirty="0">
                <a:latin typeface="Calibri" panose="020F0502020204030204" pitchFamily="34" charset="0"/>
                <a:cs typeface="Calibri" panose="020F0502020204030204" pitchFamily="34" charset="0"/>
              </a:rPr>
              <a:t>Writing</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skills, unless a child has an individualized plan that specifically requires adaptive technology. </a:t>
            </a:r>
            <a:endParaRPr dirty="0">
              <a:latin typeface="Calibri" panose="020F0502020204030204" pitchFamily="34" charset="0"/>
              <a:cs typeface="Calibri" panose="020F0502020204030204" pitchFamily="34" charset="0"/>
            </a:endParaRPr>
          </a:p>
        </p:txBody>
      </p:sp>
      <p:sp>
        <p:nvSpPr>
          <p:cNvPr id="383" name="Google Shape;383;p13: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13</a:t>
            </a:fld>
            <a:endParaRPr sz="12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4: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buClr>
                <a:schemeClr val="dk1"/>
              </a:buClr>
              <a:buSzPts val="1200"/>
            </a:pPr>
            <a:r>
              <a:rPr lang="en-US" b="1" dirty="0">
                <a:solidFill>
                  <a:schemeClr val="dk1"/>
                </a:solidFill>
                <a:latin typeface="Calibri" panose="020F0502020204030204" pitchFamily="34" charset="0"/>
                <a:ea typeface="Calibri"/>
                <a:cs typeface="Calibri" panose="020F0502020204030204" pitchFamily="34" charset="0"/>
                <a:sym typeface="Calibri"/>
              </a:rPr>
              <a:t>Trainer Does:                                                                                                                                                                      </a:t>
            </a:r>
            <a:endParaRPr dirty="0">
              <a:latin typeface="Calibri" panose="020F0502020204030204" pitchFamily="34" charset="0"/>
              <a:cs typeface="Calibri" panose="020F0502020204030204" pitchFamily="34" charset="0"/>
            </a:endParaRPr>
          </a:p>
          <a:p>
            <a:pPr marL="0" indent="0">
              <a:buClr>
                <a:schemeClr val="dk1"/>
              </a:buClr>
              <a:buSzPts val="1200"/>
            </a:pPr>
            <a:r>
              <a:rPr lang="en-US" b="0" dirty="0">
                <a:solidFill>
                  <a:schemeClr val="dk1"/>
                </a:solidFill>
                <a:latin typeface="Calibri" panose="020F0502020204030204" pitchFamily="34" charset="0"/>
                <a:ea typeface="Calibri"/>
                <a:cs typeface="Calibri" panose="020F0502020204030204" pitchFamily="34" charset="0"/>
                <a:sym typeface="Calibri"/>
              </a:rPr>
              <a:t>Use this slide as an individual or group activity to explore the standards. </a:t>
            </a:r>
            <a:endParaRPr dirty="0">
              <a:latin typeface="Calibri" panose="020F0502020204030204" pitchFamily="34" charset="0"/>
              <a:cs typeface="Calibri" panose="020F0502020204030204" pitchFamily="34" charset="0"/>
            </a:endParaRPr>
          </a:p>
          <a:p>
            <a:pPr marL="0" indent="0">
              <a:buClr>
                <a:schemeClr val="dk1"/>
              </a:buClr>
              <a:buSzPts val="1200"/>
            </a:pPr>
            <a:endParaRPr b="1" dirty="0">
              <a:solidFill>
                <a:schemeClr val="dk1"/>
              </a:solidFill>
              <a:latin typeface="Calibri" panose="020F0502020204030204" pitchFamily="34" charset="0"/>
              <a:ea typeface="Calibri"/>
              <a:cs typeface="Calibri" panose="020F0502020204030204" pitchFamily="34" charset="0"/>
              <a:sym typeface="Calibri"/>
            </a:endParaRPr>
          </a:p>
          <a:p>
            <a:pPr marL="0" indent="0">
              <a:buClr>
                <a:schemeClr val="dk1"/>
              </a:buClr>
              <a:buSzPts val="1200"/>
            </a:pPr>
            <a:r>
              <a:rPr lang="en-US" b="1" dirty="0">
                <a:solidFill>
                  <a:schemeClr val="dk1"/>
                </a:solidFill>
                <a:latin typeface="Calibri" panose="020F0502020204030204" pitchFamily="34" charset="0"/>
                <a:ea typeface="Calibri"/>
                <a:cs typeface="Calibri" panose="020F0502020204030204" pitchFamily="34" charset="0"/>
                <a:sym typeface="Calibri"/>
              </a:rPr>
              <a:t>Trainer Says: </a:t>
            </a:r>
            <a:r>
              <a:rPr lang="en-US" b="0" dirty="0">
                <a:solidFill>
                  <a:schemeClr val="dk1"/>
                </a:solidFill>
                <a:latin typeface="Calibri" panose="020F0502020204030204" pitchFamily="34" charset="0"/>
                <a:ea typeface="Calibri"/>
                <a:cs typeface="Calibri" panose="020F0502020204030204" pitchFamily="34" charset="0"/>
                <a:sym typeface="Calibri"/>
              </a:rPr>
              <a:t>Remember – technology should enhance the experience, not BE the experience. </a:t>
            </a:r>
            <a:r>
              <a:rPr lang="en-US" dirty="0">
                <a:latin typeface="Calibri" panose="020F0502020204030204" pitchFamily="34" charset="0"/>
                <a:cs typeface="Calibri" panose="020F0502020204030204" pitchFamily="34" charset="0"/>
              </a:rPr>
              <a:t>Number sense and number and operations should be introduced through hands-on experiences before using technology to supplement instruction. </a:t>
            </a:r>
            <a:endParaRPr dirty="0">
              <a:latin typeface="Calibri" panose="020F0502020204030204" pitchFamily="34" charset="0"/>
              <a:cs typeface="Calibri" panose="020F0502020204030204" pitchFamily="34" charset="0"/>
            </a:endParaRPr>
          </a:p>
          <a:p>
            <a:pPr marL="0" indent="0"/>
            <a:endParaRPr b="1" dirty="0">
              <a:solidFill>
                <a:schemeClr val="dk1"/>
              </a:solidFill>
              <a:latin typeface="Calibri" panose="020F0502020204030204" pitchFamily="34" charset="0"/>
              <a:ea typeface="Calibri"/>
              <a:cs typeface="Calibri" panose="020F0502020204030204" pitchFamily="34" charset="0"/>
              <a:sym typeface="Calibri"/>
            </a:endParaRPr>
          </a:p>
          <a:p>
            <a:pPr marL="0" indent="0">
              <a:buClr>
                <a:schemeClr val="dk1"/>
              </a:buClr>
              <a:buSzPts val="1200"/>
            </a:pPr>
            <a:r>
              <a:rPr lang="en-US" b="1" dirty="0">
                <a:latin typeface="Calibri" panose="020F0502020204030204" pitchFamily="34" charset="0"/>
                <a:cs typeface="Calibri" panose="020F0502020204030204" pitchFamily="34" charset="0"/>
              </a:rPr>
              <a:t>Trainer Needs to Know: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The “T” in STEM should not be confused with technological devices such as tablets, laptops, and other physical devices or with the broad term “educational technology”. The “T” in STEM, however, is intended to introduce children to the underlying concepts of building or creating technology, which is covered in the Engineering and Technology Component of the Scientific Inquiry Domain.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For example: Children can create different inclines with blocks to explore the speed of toy cars and guess which ramp the car will go down faster. </a:t>
            </a:r>
            <a:endParaRPr dirty="0">
              <a:latin typeface="Calibri" panose="020F0502020204030204" pitchFamily="34" charset="0"/>
              <a:cs typeface="Calibri" panose="020F0502020204030204" pitchFamily="34" charset="0"/>
            </a:endParaRPr>
          </a:p>
          <a:p>
            <a:pPr marL="0" indent="0"/>
            <a:endParaRPr dirty="0">
              <a:solidFill>
                <a:schemeClr val="dk1"/>
              </a:solidFill>
              <a:latin typeface="Calibri"/>
              <a:ea typeface="Calibri"/>
              <a:cs typeface="Calibri"/>
              <a:sym typeface="Calibri"/>
            </a:endParaRPr>
          </a:p>
        </p:txBody>
      </p:sp>
      <p:sp>
        <p:nvSpPr>
          <p:cNvPr id="398" name="Google Shape;398;p14: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14</a:t>
            </a:fld>
            <a:endParaRPr sz="12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5: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buClr>
                <a:schemeClr val="dk1"/>
              </a:buClr>
              <a:buSzPts val="1200"/>
            </a:pPr>
            <a:r>
              <a:rPr lang="en-US" b="1" dirty="0">
                <a:solidFill>
                  <a:schemeClr val="dk1"/>
                </a:solidFill>
                <a:latin typeface="Calibri" panose="020F0502020204030204" pitchFamily="34" charset="0"/>
                <a:cs typeface="Calibri" panose="020F0502020204030204" pitchFamily="34" charset="0"/>
              </a:rPr>
              <a:t>Trainer Does:                                                                                                                                                                     </a:t>
            </a:r>
            <a:endParaRPr dirty="0">
              <a:latin typeface="Calibri" panose="020F0502020204030204" pitchFamily="34" charset="0"/>
              <a:cs typeface="Calibri" panose="020F0502020204030204" pitchFamily="34" charset="0"/>
            </a:endParaRPr>
          </a:p>
          <a:p>
            <a:pPr marL="0" indent="0">
              <a:buClr>
                <a:schemeClr val="dk1"/>
              </a:buClr>
              <a:buSzPts val="1200"/>
            </a:pPr>
            <a:r>
              <a:rPr lang="en-US" b="0" dirty="0">
                <a:solidFill>
                  <a:schemeClr val="dk1"/>
                </a:solidFill>
                <a:latin typeface="Calibri" panose="020F0502020204030204" pitchFamily="34" charset="0"/>
                <a:cs typeface="Calibri" panose="020F0502020204030204" pitchFamily="34" charset="0"/>
              </a:rPr>
              <a:t>Use this slide as an individual or group activity to explore the standards. </a:t>
            </a:r>
            <a:endParaRPr dirty="0">
              <a:latin typeface="Calibri" panose="020F0502020204030204" pitchFamily="34" charset="0"/>
              <a:cs typeface="Calibri" panose="020F0502020204030204" pitchFamily="34" charset="0"/>
            </a:endParaRPr>
          </a:p>
          <a:p>
            <a:pPr marL="228567" indent="-152378">
              <a:buClr>
                <a:schemeClr val="dk1"/>
              </a:buClr>
              <a:buSzPts val="1200"/>
            </a:pPr>
            <a:endParaRPr dirty="0">
              <a:solidFill>
                <a:schemeClr val="dk1"/>
              </a:solidFill>
              <a:latin typeface="Calibri" panose="020F0502020204030204" pitchFamily="34" charset="0"/>
              <a:cs typeface="Calibri" panose="020F0502020204030204" pitchFamily="34" charset="0"/>
            </a:endParaRPr>
          </a:p>
          <a:p>
            <a:pPr marL="0" indent="0">
              <a:buClr>
                <a:schemeClr val="dk1"/>
              </a:buClr>
              <a:buSzPts val="1200"/>
            </a:pPr>
            <a:r>
              <a:rPr lang="en-US" b="1" dirty="0">
                <a:solidFill>
                  <a:schemeClr val="dk1"/>
                </a:solidFill>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solidFill>
                  <a:schemeClr val="dk1"/>
                </a:solidFill>
                <a:latin typeface="Calibri" panose="020F0502020204030204" pitchFamily="34" charset="0"/>
                <a:cs typeface="Calibri" panose="020F0502020204030204" pitchFamily="34" charset="0"/>
              </a:rPr>
              <a:t>Using your </a:t>
            </a:r>
            <a:r>
              <a:rPr lang="en-US" i="1" dirty="0">
                <a:solidFill>
                  <a:schemeClr val="dk1"/>
                </a:solidFill>
                <a:latin typeface="Calibri" panose="020F0502020204030204" pitchFamily="34" charset="0"/>
                <a:cs typeface="Calibri" panose="020F0502020204030204" pitchFamily="34" charset="0"/>
              </a:rPr>
              <a:t>Educator’s Guide</a:t>
            </a:r>
            <a:r>
              <a:rPr lang="en-US" dirty="0">
                <a:solidFill>
                  <a:schemeClr val="dk1"/>
                </a:solidFill>
                <a:latin typeface="Calibri" panose="020F0502020204030204" pitchFamily="34" charset="0"/>
                <a:cs typeface="Calibri" panose="020F0502020204030204" pitchFamily="34" charset="0"/>
              </a:rPr>
              <a:t>, identify a Social Studies </a:t>
            </a:r>
            <a:r>
              <a:rPr lang="en-US" b="1" u="sng" dirty="0">
                <a:solidFill>
                  <a:schemeClr val="dk1"/>
                </a:solidFill>
                <a:latin typeface="Calibri" panose="020F0502020204030204" pitchFamily="34" charset="0"/>
                <a:cs typeface="Calibri" panose="020F0502020204030204" pitchFamily="34" charset="0"/>
              </a:rPr>
              <a:t>OR</a:t>
            </a:r>
            <a:r>
              <a:rPr lang="en-US" dirty="0">
                <a:solidFill>
                  <a:schemeClr val="dk1"/>
                </a:solidFill>
                <a:latin typeface="Calibri" panose="020F0502020204030204" pitchFamily="34" charset="0"/>
                <a:cs typeface="Calibri" panose="020F0502020204030204" pitchFamily="34" charset="0"/>
              </a:rPr>
              <a:t> Creative Expression through the Arts standard(s) you can address by incorporating a website or virtual experience. </a:t>
            </a:r>
            <a:endParaRPr dirty="0">
              <a:latin typeface="Calibri" panose="020F0502020204030204" pitchFamily="34" charset="0"/>
              <a:cs typeface="Calibri" panose="020F0502020204030204" pitchFamily="34" charset="0"/>
            </a:endParaRPr>
          </a:p>
          <a:p>
            <a:pPr marL="0" indent="0">
              <a:buClr>
                <a:schemeClr val="dk1"/>
              </a:buClr>
              <a:buSzPts val="1200"/>
            </a:pPr>
            <a:endParaRPr b="1" dirty="0">
              <a:solidFill>
                <a:schemeClr val="dk1"/>
              </a:solidFill>
            </a:endParaRPr>
          </a:p>
          <a:p>
            <a:pPr marL="171425" indent="-95236">
              <a:buClr>
                <a:schemeClr val="dk1"/>
              </a:buClr>
              <a:buSzPts val="1200"/>
            </a:pPr>
            <a:endParaRPr b="0" dirty="0">
              <a:solidFill>
                <a:schemeClr val="dk1"/>
              </a:solidFill>
            </a:endParaRPr>
          </a:p>
          <a:p>
            <a:pPr marL="228567" indent="-152378">
              <a:buClr>
                <a:schemeClr val="dk1"/>
              </a:buClr>
              <a:buSzPts val="1200"/>
            </a:pPr>
            <a:endParaRPr dirty="0">
              <a:solidFill>
                <a:schemeClr val="dk1"/>
              </a:solidFill>
            </a:endParaRPr>
          </a:p>
          <a:p>
            <a:pPr marL="0" indent="0"/>
            <a:endParaRPr dirty="0">
              <a:solidFill>
                <a:schemeClr val="dk1"/>
              </a:solidFill>
              <a:latin typeface="Calibri"/>
              <a:ea typeface="Calibri"/>
              <a:cs typeface="Calibri"/>
              <a:sym typeface="Calibri"/>
            </a:endParaRPr>
          </a:p>
        </p:txBody>
      </p:sp>
      <p:sp>
        <p:nvSpPr>
          <p:cNvPr id="409" name="Google Shape;409;p15: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15</a:t>
            </a:fld>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6: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Interactive media is just what it sounds like: media that we </a:t>
            </a:r>
            <a:r>
              <a:rPr lang="en-US" i="1" dirty="0">
                <a:latin typeface="Calibri" panose="020F0502020204030204" pitchFamily="34" charset="0"/>
                <a:cs typeface="Calibri" panose="020F0502020204030204" pitchFamily="34" charset="0"/>
              </a:rPr>
              <a:t>interact </a:t>
            </a:r>
            <a:r>
              <a:rPr lang="en-US" dirty="0">
                <a:latin typeface="Calibri" panose="020F0502020204030204" pitchFamily="34" charset="0"/>
                <a:cs typeface="Calibri" panose="020F0502020204030204" pitchFamily="34" charset="0"/>
              </a:rPr>
              <a:t>with. Adults should be aware of how children are engaging with a device or program when using it, ensuring that “swiping” and clicking are enabling the child to actively learn and practice cognitive skills. </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Passive: watching a video or show without accompanying reflection, imagination, or participation</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Active:  engaging in meaningful learning or storytelling experiences </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a:p>
            <a:pPr marL="0" indent="0">
              <a:buClr>
                <a:schemeClr val="dk1"/>
              </a:buClr>
              <a:buSzPts val="1200"/>
            </a:pPr>
            <a:r>
              <a:rPr lang="en-US" b="1" dirty="0">
                <a:latin typeface="Calibri" panose="020F0502020204030204" pitchFamily="34" charset="0"/>
                <a:cs typeface="Calibri" panose="020F0502020204030204" pitchFamily="34" charset="0"/>
              </a:rPr>
              <a:t>Trainer Needs to Know: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Use this slide for interactive discussion and reflection on current passive/active use and how to improve practice. Refer to Self-Assessment document completed at beginning of module if needed. </a:t>
            </a:r>
            <a:endParaRPr dirty="0">
              <a:latin typeface="Calibri" panose="020F0502020204030204" pitchFamily="34" charset="0"/>
              <a:cs typeface="Calibri" panose="020F0502020204030204" pitchFamily="34" charset="0"/>
            </a:endParaRPr>
          </a:p>
        </p:txBody>
      </p:sp>
      <p:sp>
        <p:nvSpPr>
          <p:cNvPr id="427" name="Google Shape;427;p16: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7: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buClr>
                <a:schemeClr val="dk1"/>
              </a:buClr>
              <a:buSzPts val="1200"/>
            </a:pPr>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buClr>
                <a:schemeClr val="dk1"/>
              </a:buClr>
              <a:buSzPts val="1200"/>
            </a:pPr>
            <a:r>
              <a:rPr lang="en-US" b="0" dirty="0">
                <a:latin typeface="Calibri" panose="020F0502020204030204" pitchFamily="34" charset="0"/>
                <a:cs typeface="Calibri" panose="020F0502020204030204" pitchFamily="34" charset="0"/>
              </a:rPr>
              <a:t>Have you done any of these activities in your classroom? </a:t>
            </a:r>
            <a:endParaRPr dirty="0">
              <a:latin typeface="Calibri" panose="020F0502020204030204" pitchFamily="34" charset="0"/>
              <a:cs typeface="Calibri" panose="020F0502020204030204" pitchFamily="34" charset="0"/>
            </a:endParaRPr>
          </a:p>
          <a:p>
            <a:pPr marL="0" indent="0">
              <a:buClr>
                <a:schemeClr val="dk1"/>
              </a:buClr>
              <a:buSzPts val="1200"/>
            </a:pPr>
            <a:r>
              <a:rPr lang="en-US" b="1" dirty="0">
                <a:latin typeface="Calibri" panose="020F0502020204030204" pitchFamily="34" charset="0"/>
                <a:cs typeface="Calibri" panose="020F0502020204030204" pitchFamily="34" charset="0"/>
              </a:rPr>
              <a:t>Ask participants to share </a:t>
            </a:r>
            <a:r>
              <a:rPr lang="en-US" b="0" dirty="0">
                <a:latin typeface="Calibri" panose="020F0502020204030204" pitchFamily="34" charset="0"/>
                <a:cs typeface="Calibri" panose="020F0502020204030204" pitchFamily="34" charset="0"/>
              </a:rPr>
              <a:t>what the children learned </a:t>
            </a:r>
            <a:r>
              <a:rPr lang="en-US" b="1" dirty="0">
                <a:latin typeface="Calibri" panose="020F0502020204030204" pitchFamily="34" charset="0"/>
                <a:cs typeface="Calibri" panose="020F0502020204030204" pitchFamily="34" charset="0"/>
              </a:rPr>
              <a:t>when conducting these activities</a:t>
            </a:r>
            <a:r>
              <a:rPr lang="en-US" b="0"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indent="0">
              <a:buClr>
                <a:schemeClr val="dk1"/>
              </a:buClr>
              <a:buSzPts val="1200"/>
            </a:pPr>
            <a:r>
              <a:rPr lang="en-US" b="0" dirty="0">
                <a:latin typeface="Calibri" panose="020F0502020204030204" pitchFamily="34" charset="0"/>
                <a:cs typeface="Calibri" panose="020F0502020204030204" pitchFamily="34" charset="0"/>
              </a:rPr>
              <a:t>What might you like to try for an upcoming theme or lesson? </a:t>
            </a:r>
            <a:endParaRPr b="1" dirty="0">
              <a:latin typeface="Calibri" panose="020F0502020204030204" pitchFamily="34" charset="0"/>
              <a:cs typeface="Calibri" panose="020F0502020204030204" pitchFamily="34" charset="0"/>
            </a:endParaRPr>
          </a:p>
        </p:txBody>
      </p:sp>
      <p:sp>
        <p:nvSpPr>
          <p:cNvPr id="436" name="Google Shape;436;p17: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8: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buClr>
                <a:schemeClr val="dk1"/>
              </a:buClr>
              <a:buSzPts val="1200"/>
            </a:pPr>
            <a:r>
              <a:rPr lang="en-US" b="1" dirty="0">
                <a:latin typeface="Calibri" panose="020F0502020204030204" pitchFamily="34" charset="0"/>
                <a:cs typeface="Calibri" panose="020F0502020204030204" pitchFamily="34" charset="0"/>
              </a:rPr>
              <a:t>Trainer Does: </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cs typeface="Calibri" panose="020F0502020204030204" pitchFamily="34" charset="0"/>
              </a:rPr>
              <a:t>Refer to Activity Plan link: </a:t>
            </a:r>
            <a:r>
              <a:rPr lang="en-US" u="sng" dirty="0">
                <a:solidFill>
                  <a:schemeClr val="hlink"/>
                </a:solidFill>
                <a:latin typeface="Calibri" panose="020F0502020204030204" pitchFamily="34" charset="0"/>
                <a:cs typeface="Calibri" panose="020F0502020204030204" pitchFamily="34" charset="0"/>
                <a:hlinkClick r:id="rId3"/>
              </a:rPr>
              <a:t>Activity Plans | OEL (floridaearlylearning.com)</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cs typeface="Calibri" panose="020F0502020204030204" pitchFamily="34" charset="0"/>
              </a:rPr>
              <a:t>Trainer Says:</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Here are 2 Activity Plans based on </a:t>
            </a:r>
            <a:r>
              <a:rPr lang="en-US" i="1" dirty="0">
                <a:latin typeface="Calibri" panose="020F0502020204030204" pitchFamily="34" charset="0"/>
                <a:cs typeface="Calibri" panose="020F0502020204030204" pitchFamily="34" charset="0"/>
              </a:rPr>
              <a:t>the Florida Early Learning and Developmental Standards </a:t>
            </a:r>
            <a:r>
              <a:rPr lang="en-US" dirty="0">
                <a:latin typeface="Calibri" panose="020F0502020204030204" pitchFamily="34" charset="0"/>
                <a:cs typeface="Calibri" panose="020F0502020204030204" pitchFamily="34" charset="0"/>
              </a:rPr>
              <a:t>that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can be extended by using some of the technology principles we’ve discussed today. For example: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How can children be intentionally involved in taking photos for </a:t>
            </a:r>
            <a:r>
              <a:rPr lang="en-US" i="1" dirty="0">
                <a:latin typeface="Calibri" panose="020F0502020204030204" pitchFamily="34" charset="0"/>
                <a:cs typeface="Calibri" panose="020F0502020204030204" pitchFamily="34" charset="0"/>
              </a:rPr>
              <a:t>Matching Emotions?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What technology tool could you use in place of a dry erase board for </a:t>
            </a:r>
            <a:r>
              <a:rPr lang="en-US" i="1" dirty="0">
                <a:latin typeface="Calibri" panose="020F0502020204030204" pitchFamily="34" charset="0"/>
                <a:cs typeface="Calibri" panose="020F0502020204030204" pitchFamily="34" charset="0"/>
              </a:rPr>
              <a:t>What Comes Next? </a:t>
            </a:r>
            <a:endParaRPr dirty="0">
              <a:latin typeface="Calibri" panose="020F0502020204030204" pitchFamily="34" charset="0"/>
              <a:cs typeface="Calibri" panose="020F0502020204030204" pitchFamily="34" charset="0"/>
            </a:endParaRPr>
          </a:p>
          <a:p>
            <a:pPr marL="0" indent="0">
              <a:buClr>
                <a:schemeClr val="dk1"/>
              </a:buClr>
              <a:buSzPts val="1200"/>
            </a:pPr>
            <a:endParaRPr dirty="0">
              <a:latin typeface="Calibri" panose="020F0502020204030204" pitchFamily="34" charset="0"/>
              <a:cs typeface="Calibri" panose="020F0502020204030204" pitchFamily="34" charset="0"/>
            </a:endParaRPr>
          </a:p>
          <a:p>
            <a:pPr marL="0" indent="0">
              <a:buClr>
                <a:schemeClr val="dk1"/>
              </a:buClr>
              <a:buSzPts val="1200"/>
            </a:pPr>
            <a:r>
              <a:rPr lang="en-US" b="1" dirty="0">
                <a:latin typeface="Calibri" panose="020F0502020204030204" pitchFamily="34" charset="0"/>
                <a:cs typeface="Calibri" panose="020F0502020204030204" pitchFamily="34" charset="0"/>
              </a:rPr>
              <a:t>Trainer Needs to Know: </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cs typeface="Calibri" panose="020F0502020204030204" pitchFamily="34" charset="0"/>
              </a:rPr>
              <a:t>Teachers may refer to their completed </a:t>
            </a:r>
            <a:r>
              <a:rPr lang="en-US" i="1" dirty="0">
                <a:latin typeface="Calibri" panose="020F0502020204030204" pitchFamily="34" charset="0"/>
                <a:cs typeface="Calibri" panose="020F0502020204030204" pitchFamily="34" charset="0"/>
              </a:rPr>
              <a:t>Self Assessment </a:t>
            </a:r>
            <a:r>
              <a:rPr lang="en-US" dirty="0">
                <a:latin typeface="Calibri" panose="020F0502020204030204" pitchFamily="34" charset="0"/>
                <a:cs typeface="Calibri" panose="020F0502020204030204" pitchFamily="34" charset="0"/>
              </a:rPr>
              <a:t>and</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explore other Activity Plans for other domains to see if there are plans they might expand on to encourage children to be active users of technology, and engage in meaningful learning through computers, devices, or apps.</a:t>
            </a:r>
            <a:endParaRPr dirty="0">
              <a:latin typeface="Calibri" panose="020F0502020204030204" pitchFamily="34" charset="0"/>
              <a:cs typeface="Calibri" panose="020F0502020204030204" pitchFamily="34" charset="0"/>
            </a:endParaRPr>
          </a:p>
        </p:txBody>
      </p:sp>
      <p:sp>
        <p:nvSpPr>
          <p:cNvPr id="446" name="Google Shape;446;p18: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19:notes"/>
          <p:cNvSpPr txBox="1">
            <a:spLocks noGrp="1"/>
          </p:cNvSpPr>
          <p:nvPr>
            <p:ph type="body" idx="1"/>
          </p:nvPr>
        </p:nvSpPr>
        <p:spPr>
          <a:xfrm>
            <a:off x="701676" y="4473575"/>
            <a:ext cx="5644433" cy="3660775"/>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Does: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Click play button below image to play video (or access video at</a:t>
            </a:r>
            <a:r>
              <a:rPr lang="en-US" sz="1700" dirty="0">
                <a:latin typeface="Calibri" panose="020F0502020204030204" pitchFamily="34" charset="0"/>
                <a:ea typeface="Calibri" panose="020F0502020204030204" pitchFamily="34" charset="0"/>
              </a:rPr>
              <a:t> </a:t>
            </a:r>
            <a:r>
              <a:rPr lang="en-US" sz="1100" u="sng" dirty="0">
                <a:solidFill>
                  <a:srgbClr val="0563C1"/>
                </a:solidFill>
                <a:latin typeface="Calibri" panose="020F0502020204030204" pitchFamily="34" charset="0"/>
                <a:ea typeface="Calibri" panose="020F0502020204030204" pitchFamily="34" charset="0"/>
                <a:hlinkClick r:id="rId3"/>
              </a:rPr>
              <a:t>https://youtu.be/P0S2eVS61pk</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b="0" dirty="0">
                <a:latin typeface="Calibri" panose="020F0502020204030204" pitchFamily="34" charset="0"/>
                <a:cs typeface="Calibri" panose="020F0502020204030204" pitchFamily="34" charset="0"/>
              </a:rPr>
              <a:t>As you watch the video, think about the answers to the following questions.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cs typeface="Calibri" panose="020F0502020204030204" pitchFamily="34" charset="0"/>
              </a:rPr>
              <a:t>What best practices do you see being implemented?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cs typeface="Calibri" panose="020F0502020204030204" pitchFamily="34" charset="0"/>
              </a:rPr>
              <a:t>Which Domain, component, or standard/benchmarks are being demonstrated? </a:t>
            </a:r>
            <a:endParaRPr dirty="0">
              <a:latin typeface="Calibri" panose="020F0502020204030204" pitchFamily="34" charset="0"/>
              <a:cs typeface="Calibri" panose="020F0502020204030204" pitchFamily="34" charset="0"/>
            </a:endParaRPr>
          </a:p>
          <a:p>
            <a:pPr marL="0" indent="0"/>
            <a:endParaRPr dirty="0"/>
          </a:p>
        </p:txBody>
      </p:sp>
      <p:sp>
        <p:nvSpPr>
          <p:cNvPr id="455" name="Google Shape;455;p19: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buClr>
                <a:schemeClr val="dk1"/>
              </a:buClr>
              <a:buSzPts val="1200"/>
            </a:pPr>
            <a:r>
              <a:rPr lang="en-US" b="1" dirty="0">
                <a:latin typeface="Calibri" panose="020F0502020204030204" pitchFamily="34" charset="0"/>
                <a:ea typeface="Century Gothic"/>
                <a:cs typeface="Calibri" panose="020F0502020204030204" pitchFamily="34" charset="0"/>
                <a:sym typeface="Century Gothic"/>
              </a:rPr>
              <a:t>Trainer Needs to Know:</a:t>
            </a:r>
            <a:endParaRPr dirty="0">
              <a:latin typeface="Calibri" panose="020F0502020204030204" pitchFamily="34" charset="0"/>
              <a:cs typeface="Calibri" panose="020F0502020204030204" pitchFamily="34" charset="0"/>
            </a:endParaRPr>
          </a:p>
          <a:p>
            <a:pPr marL="0" indent="0">
              <a:buClr>
                <a:schemeClr val="dk1"/>
              </a:buClr>
              <a:buSzPts val="1200"/>
            </a:pPr>
            <a:r>
              <a:rPr lang="en-US" b="0" dirty="0">
                <a:latin typeface="Calibri" panose="020F0502020204030204" pitchFamily="34" charset="0"/>
                <a:ea typeface="Century Gothic"/>
                <a:cs typeface="Calibri" panose="020F0502020204030204" pitchFamily="34" charset="0"/>
                <a:sym typeface="Century Gothic"/>
              </a:rPr>
              <a:t>Before beginning module, it will be helpful to download the following documents from the </a:t>
            </a:r>
            <a:r>
              <a:rPr lang="en-US" b="1" dirty="0">
                <a:latin typeface="Calibri" panose="020F0502020204030204" pitchFamily="34" charset="0"/>
                <a:ea typeface="Century Gothic"/>
                <a:cs typeface="Calibri" panose="020F0502020204030204" pitchFamily="34" charset="0"/>
                <a:sym typeface="Century Gothic"/>
              </a:rPr>
              <a:t>Instructional Resources, </a:t>
            </a:r>
            <a:r>
              <a:rPr lang="en-US" b="0" dirty="0">
                <a:latin typeface="Calibri" panose="020F0502020204030204" pitchFamily="34" charset="0"/>
                <a:ea typeface="Century Gothic"/>
                <a:cs typeface="Calibri" panose="020F0502020204030204" pitchFamily="34" charset="0"/>
                <a:sym typeface="Century Gothic"/>
              </a:rPr>
              <a:t>in the Technology Module from the Director’s Toolkit. </a:t>
            </a:r>
            <a:r>
              <a:rPr lang="en-US" dirty="0">
                <a:latin typeface="Calibri" panose="020F0502020204030204" pitchFamily="34" charset="0"/>
                <a:cs typeface="Calibri" panose="020F0502020204030204" pitchFamily="34" charset="0"/>
              </a:rPr>
              <a:t>http://flbt5.floridaearlylearning.com/dirtoolplm.html </a:t>
            </a:r>
            <a:endParaRPr dirty="0">
              <a:latin typeface="Calibri" panose="020F0502020204030204" pitchFamily="34" charset="0"/>
              <a:cs typeface="Calibri" panose="020F0502020204030204" pitchFamily="34" charset="0"/>
            </a:endParaRPr>
          </a:p>
          <a:p>
            <a:pPr marL="0" indent="0">
              <a:buClr>
                <a:schemeClr val="dk1"/>
              </a:buClr>
              <a:buSzPts val="1200"/>
            </a:pP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Self-Assessment (Word document in Director’s Toolkit)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Activity Plans: PDF or </a:t>
            </a:r>
            <a:r>
              <a:rPr lang="en-US" u="sng" dirty="0">
                <a:solidFill>
                  <a:schemeClr val="hlink"/>
                </a:solidFill>
                <a:latin typeface="Calibri" panose="020F0502020204030204" pitchFamily="34" charset="0"/>
                <a:cs typeface="Calibri" panose="020F0502020204030204" pitchFamily="34" charset="0"/>
                <a:hlinkClick r:id="rId3"/>
              </a:rPr>
              <a:t>Activity Plans | OEL (floridaearlylearning.com)</a:t>
            </a:r>
            <a:endParaRPr b="0" dirty="0">
              <a:latin typeface="Calibri" panose="020F0502020204030204" pitchFamily="34" charset="0"/>
              <a:ea typeface="Century Gothic"/>
              <a:cs typeface="Calibri" panose="020F0502020204030204" pitchFamily="34" charset="0"/>
              <a:sym typeface="Century Gothic"/>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Text Rendering Experience PDF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DEL Best Practices PDF</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Florida Early Learning and Developmental Standards Educator’s Guide (2017) or flbt5.floridaearlylearning.com/standards </a:t>
            </a:r>
            <a:endParaRPr b="1" dirty="0">
              <a:latin typeface="Calibri" panose="020F0502020204030204" pitchFamily="34" charset="0"/>
              <a:ea typeface="Century Gothic"/>
              <a:cs typeface="Calibri" panose="020F0502020204030204" pitchFamily="34" charset="0"/>
              <a:sym typeface="Century Gothic"/>
            </a:endParaRPr>
          </a:p>
        </p:txBody>
      </p:sp>
      <p:sp>
        <p:nvSpPr>
          <p:cNvPr id="268" name="Google Shape;268;p2: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0: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b="0" dirty="0">
                <a:latin typeface="Calibri" panose="020F0502020204030204" pitchFamily="34" charset="0"/>
                <a:cs typeface="Calibri" panose="020F0502020204030204" pitchFamily="34" charset="0"/>
              </a:rPr>
              <a:t>Let’s review </a:t>
            </a:r>
            <a:r>
              <a:rPr lang="en-US" dirty="0">
                <a:latin typeface="Calibri" panose="020F0502020204030204" pitchFamily="34" charset="0"/>
                <a:cs typeface="Calibri" panose="020F0502020204030204" pitchFamily="34" charset="0"/>
              </a:rPr>
              <a:t>the </a:t>
            </a:r>
            <a:r>
              <a:rPr lang="en-US" i="1" dirty="0">
                <a:latin typeface="Calibri" panose="020F0502020204030204" pitchFamily="34" charset="0"/>
                <a:cs typeface="Calibri" panose="020F0502020204030204" pitchFamily="34" charset="0"/>
              </a:rPr>
              <a:t>Self-Assessment </a:t>
            </a:r>
            <a:r>
              <a:rPr lang="en-US" dirty="0">
                <a:latin typeface="Calibri" panose="020F0502020204030204" pitchFamily="34" charset="0"/>
                <a:cs typeface="Calibri" panose="020F0502020204030204" pitchFamily="34" charset="0"/>
              </a:rPr>
              <a:t>we completed at the beginning of this Module and identify one area to focus on when implementing technology in our classrooms. Here are some suggested next steps. Where would you like to go from here, either individually or as a group? </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a:p>
            <a:pPr marL="0" indent="0">
              <a:buClr>
                <a:schemeClr val="dk1"/>
              </a:buClr>
              <a:buSzPts val="1200"/>
            </a:pPr>
            <a:r>
              <a:rPr lang="en-US" b="1" dirty="0">
                <a:latin typeface="Calibri" panose="020F0502020204030204" pitchFamily="34" charset="0"/>
                <a:cs typeface="Calibri" panose="020F0502020204030204" pitchFamily="34" charset="0"/>
              </a:rPr>
              <a:t>Trainer Needs to Know: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The websites listed on this slide are 5 of the main sources used in development in </a:t>
            </a:r>
            <a:r>
              <a:rPr lang="en-US" i="1" dirty="0">
                <a:latin typeface="Calibri" panose="020F0502020204030204" pitchFamily="34" charset="0"/>
                <a:cs typeface="Calibri" panose="020F0502020204030204" pitchFamily="34" charset="0"/>
              </a:rPr>
              <a:t>DEL’s Best Practices </a:t>
            </a:r>
            <a:r>
              <a:rPr lang="en-US" i="0" dirty="0">
                <a:latin typeface="Calibri" panose="020F0502020204030204" pitchFamily="34" charset="0"/>
                <a:cs typeface="Calibri" panose="020F0502020204030204" pitchFamily="34" charset="0"/>
              </a:rPr>
              <a:t>document and</a:t>
            </a:r>
            <a:r>
              <a:rPr lang="en-US" dirty="0">
                <a:latin typeface="Calibri" panose="020F0502020204030204" pitchFamily="34" charset="0"/>
                <a:cs typeface="Calibri" panose="020F0502020204030204" pitchFamily="34" charset="0"/>
              </a:rPr>
              <a:t> are nationally recognized as current sources for latest research and developments in early childhood technology. </a:t>
            </a:r>
            <a:endParaRPr dirty="0">
              <a:latin typeface="Calibri" panose="020F0502020204030204" pitchFamily="34" charset="0"/>
              <a:cs typeface="Calibri" panose="020F0502020204030204" pitchFamily="34" charset="0"/>
            </a:endParaRPr>
          </a:p>
        </p:txBody>
      </p:sp>
      <p:sp>
        <p:nvSpPr>
          <p:cNvPr id="462" name="Google Shape;462;p20: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20</a:t>
            </a:fld>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3: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Does: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Ask participants complete </a:t>
            </a:r>
            <a:r>
              <a:rPr lang="en-US" i="1" dirty="0">
                <a:latin typeface="Calibri" panose="020F0502020204030204" pitchFamily="34" charset="0"/>
                <a:cs typeface="Calibri" panose="020F0502020204030204" pitchFamily="34" charset="0"/>
              </a:rPr>
              <a:t>Self Assessment </a:t>
            </a:r>
            <a:r>
              <a:rPr lang="en-US" dirty="0">
                <a:latin typeface="Calibri" panose="020F0502020204030204" pitchFamily="34" charset="0"/>
                <a:cs typeface="Calibri" panose="020F0502020204030204" pitchFamily="34" charset="0"/>
              </a:rPr>
              <a:t>document, found in resource section of the Director’s Toolkit: Technology Module. This document will be reviewed at the end of the module to consider when planning next steps. </a:t>
            </a:r>
            <a:endParaRPr dirty="0">
              <a:latin typeface="Calibri" panose="020F0502020204030204" pitchFamily="34" charset="0"/>
              <a:cs typeface="Calibri" panose="020F0502020204030204" pitchFamily="34" charset="0"/>
            </a:endParaRPr>
          </a:p>
        </p:txBody>
      </p:sp>
      <p:sp>
        <p:nvSpPr>
          <p:cNvPr id="276" name="Google Shape;276;p3: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4: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buClr>
                <a:schemeClr val="dk1"/>
              </a:buClr>
              <a:buSzPts val="1200"/>
            </a:pPr>
            <a:r>
              <a:rPr lang="en-US" b="1" dirty="0">
                <a:latin typeface="Calibri" panose="020F0502020204030204" pitchFamily="34" charset="0"/>
                <a:cs typeface="Calibri" panose="020F0502020204030204" pitchFamily="34" charset="0"/>
              </a:rPr>
              <a:t>Trainer Needs to Know: </a:t>
            </a:r>
            <a:endParaRPr dirty="0">
              <a:latin typeface="Calibri" panose="020F0502020204030204" pitchFamily="34" charset="0"/>
              <a:cs typeface="Calibri" panose="020F0502020204030204" pitchFamily="34" charset="0"/>
            </a:endParaRPr>
          </a:p>
          <a:p>
            <a:pPr marL="0" indent="0"/>
            <a:r>
              <a:rPr lang="en-US" b="0" dirty="0">
                <a:latin typeface="Calibri" panose="020F0502020204030204" pitchFamily="34" charset="0"/>
                <a:cs typeface="Calibri" panose="020F0502020204030204" pitchFamily="34" charset="0"/>
              </a:rPr>
              <a:t>Best Practices documents for this slide’s activity are found in the Florida Early Learning and Developmental Standards website.</a:t>
            </a:r>
            <a:endParaRPr b="0"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cs typeface="Calibri" panose="020F0502020204030204" pitchFamily="34" charset="0"/>
              </a:rPr>
              <a:t>Trainer Does</a:t>
            </a:r>
            <a:r>
              <a:rPr lang="en-US" b="0"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indent="0"/>
            <a:r>
              <a:rPr lang="en-US" b="0" dirty="0">
                <a:latin typeface="Calibri" panose="020F0502020204030204" pitchFamily="34" charset="0"/>
                <a:cs typeface="Calibri" panose="020F0502020204030204" pitchFamily="34" charset="0"/>
              </a:rPr>
              <a:t>Have participants read </a:t>
            </a:r>
            <a:r>
              <a:rPr lang="en-US" i="1" dirty="0">
                <a:latin typeface="Calibri" panose="020F0502020204030204" pitchFamily="34" charset="0"/>
                <a:cs typeface="Calibri" panose="020F0502020204030204" pitchFamily="34" charset="0"/>
              </a:rPr>
              <a:t>Best Practices for Use of Technology and Interactive Media </a:t>
            </a:r>
            <a:r>
              <a:rPr lang="en-US" dirty="0">
                <a:latin typeface="Calibri" panose="020F0502020204030204" pitchFamily="34" charset="0"/>
                <a:cs typeface="Calibri" panose="020F0502020204030204" pitchFamily="34" charset="0"/>
              </a:rPr>
              <a:t>and complete the protocol steps for the </a:t>
            </a:r>
            <a:r>
              <a:rPr lang="en-US" b="0" i="1" dirty="0">
                <a:latin typeface="Calibri" panose="020F0502020204030204" pitchFamily="34" charset="0"/>
                <a:cs typeface="Calibri" panose="020F0502020204030204" pitchFamily="34" charset="0"/>
              </a:rPr>
              <a:t>Text Rendering Experience.</a:t>
            </a:r>
            <a:endParaRPr dirty="0">
              <a:latin typeface="Calibri" panose="020F0502020204030204" pitchFamily="34" charset="0"/>
              <a:cs typeface="Calibri" panose="020F0502020204030204" pitchFamily="34" charset="0"/>
            </a:endParaRPr>
          </a:p>
          <a:p>
            <a:pPr marL="0" indent="0">
              <a:buClr>
                <a:schemeClr val="dk1"/>
              </a:buClr>
              <a:buSzPts val="1200"/>
            </a:pPr>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As we look through the </a:t>
            </a:r>
            <a:r>
              <a:rPr lang="en-US" i="1" dirty="0">
                <a:latin typeface="Calibri" panose="020F0502020204030204" pitchFamily="34" charset="0"/>
                <a:cs typeface="Calibri" panose="020F0502020204030204" pitchFamily="34" charset="0"/>
              </a:rPr>
              <a:t>Best Practices </a:t>
            </a:r>
            <a:r>
              <a:rPr lang="en-US" i="0" dirty="0">
                <a:latin typeface="Calibri" panose="020F0502020204030204" pitchFamily="34" charset="0"/>
                <a:cs typeface="Calibri" panose="020F0502020204030204" pitchFamily="34" charset="0"/>
              </a:rPr>
              <a:t>document</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from DEL, highlight a sentence, </a:t>
            </a:r>
            <a:r>
              <a:rPr lang="en-US" u="sng" dirty="0">
                <a:latin typeface="Calibri" panose="020F0502020204030204" pitchFamily="34" charset="0"/>
                <a:cs typeface="Calibri" panose="020F0502020204030204" pitchFamily="34" charset="0"/>
              </a:rPr>
              <a:t>and</a:t>
            </a:r>
            <a:r>
              <a:rPr lang="en-US" dirty="0">
                <a:latin typeface="Calibri" panose="020F0502020204030204" pitchFamily="34" charset="0"/>
                <a:cs typeface="Calibri" panose="020F0502020204030204" pitchFamily="34" charset="0"/>
              </a:rPr>
              <a:t> a phrase </a:t>
            </a:r>
            <a:r>
              <a:rPr lang="en-US" u="sng" dirty="0">
                <a:latin typeface="Calibri" panose="020F0502020204030204" pitchFamily="34" charset="0"/>
                <a:cs typeface="Calibri" panose="020F0502020204030204" pitchFamily="34" charset="0"/>
              </a:rPr>
              <a:t>and</a:t>
            </a:r>
            <a:r>
              <a:rPr lang="en-US" dirty="0">
                <a:latin typeface="Calibri" panose="020F0502020204030204" pitchFamily="34" charset="0"/>
                <a:cs typeface="Calibri" panose="020F0502020204030204" pitchFamily="34" charset="0"/>
              </a:rPr>
              <a:t> a word that stands out to you from your assigned section. </a:t>
            </a:r>
            <a:endParaRPr dirty="0">
              <a:latin typeface="Calibri" panose="020F0502020204030204" pitchFamily="34" charset="0"/>
              <a:ea typeface="Century Gothic"/>
              <a:cs typeface="Calibri" panose="020F0502020204030204" pitchFamily="34" charset="0"/>
              <a:sym typeface="Century Gothic"/>
            </a:endParaRPr>
          </a:p>
          <a:p>
            <a:pPr marL="0" indent="0">
              <a:buClr>
                <a:schemeClr val="dk1"/>
              </a:buClr>
              <a:buSzPts val="1200"/>
            </a:pPr>
            <a:endParaRPr dirty="0">
              <a:latin typeface="Calibri" panose="020F0502020204030204" pitchFamily="34" charset="0"/>
              <a:cs typeface="Calibri" panose="020F0502020204030204" pitchFamily="34" charset="0"/>
            </a:endParaRPr>
          </a:p>
          <a:p>
            <a:pPr marL="0" indent="0">
              <a:buClr>
                <a:schemeClr val="dk1"/>
              </a:buClr>
              <a:buSzPts val="1200"/>
            </a:pPr>
            <a:r>
              <a:rPr lang="en-US" b="1" dirty="0">
                <a:latin typeface="Calibri" panose="020F0502020204030204" pitchFamily="34" charset="0"/>
                <a:cs typeface="Calibri" panose="020F0502020204030204" pitchFamily="34" charset="0"/>
              </a:rPr>
              <a:t>Trainer Does: </a:t>
            </a:r>
            <a:endParaRPr dirty="0">
              <a:latin typeface="Calibri" panose="020F0502020204030204" pitchFamily="34" charset="0"/>
              <a:cs typeface="Calibri" panose="020F0502020204030204" pitchFamily="34" charset="0"/>
            </a:endParaRPr>
          </a:p>
          <a:p>
            <a:pPr marL="0" indent="0"/>
            <a:r>
              <a:rPr lang="en-US" b="0" dirty="0">
                <a:latin typeface="Calibri" panose="020F0502020204030204" pitchFamily="34" charset="0"/>
                <a:ea typeface="Century Gothic"/>
                <a:cs typeface="Calibri" panose="020F0502020204030204" pitchFamily="34" charset="0"/>
                <a:sym typeface="Century Gothic"/>
              </a:rPr>
              <a:t>Assign each group/person a section: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Statement of Intent</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Foundational Principals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Introduction</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Technology and Children</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ea typeface="Century Gothic"/>
                <a:cs typeface="Calibri" panose="020F0502020204030204" pitchFamily="34" charset="0"/>
                <a:sym typeface="Century Gothic"/>
              </a:rPr>
              <a:t>Technology and Early Childhood Professionals</a:t>
            </a:r>
            <a:endParaRPr dirty="0">
              <a:latin typeface="Calibri" panose="020F0502020204030204" pitchFamily="34" charset="0"/>
              <a:cs typeface="Calibri" panose="020F0502020204030204" pitchFamily="34" charset="0"/>
            </a:endParaRPr>
          </a:p>
          <a:p>
            <a:pPr marL="0" indent="0">
              <a:buClr>
                <a:schemeClr val="dk1"/>
              </a:buClr>
              <a:buSzPts val="1200"/>
            </a:pPr>
            <a:endParaRPr dirty="0"/>
          </a:p>
        </p:txBody>
      </p:sp>
      <p:sp>
        <p:nvSpPr>
          <p:cNvPr id="286" name="Google Shape;286;p4: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5:notes"/>
          <p:cNvSpPr txBox="1">
            <a:spLocks noGrp="1"/>
          </p:cNvSpPr>
          <p:nvPr>
            <p:ph type="body" idx="1"/>
          </p:nvPr>
        </p:nvSpPr>
        <p:spPr>
          <a:xfrm>
            <a:off x="701040" y="4473892"/>
            <a:ext cx="5608320" cy="4072799"/>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Let’s think about this slide and ask ourselves the following questions: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Does the technology I use allow for individual self-expression?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Do I model technology use in a way that promotes interaction?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Does our technology/media use replace interactions with teachers or peers?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dirty="0">
                <a:latin typeface="Calibri" panose="020F0502020204030204" pitchFamily="34" charset="0"/>
                <a:cs typeface="Calibri" panose="020F0502020204030204" pitchFamily="34" charset="0"/>
              </a:rPr>
              <a:t>Do I engage in media (videos, websites) with children rather than just “put it on”? </a:t>
            </a:r>
            <a:endParaRPr dirty="0">
              <a:latin typeface="Calibri" panose="020F0502020204030204" pitchFamily="34" charset="0"/>
              <a:cs typeface="Calibri" panose="020F0502020204030204" pitchFamily="34" charset="0"/>
            </a:endParaRPr>
          </a:p>
          <a:p>
            <a:pPr marL="171425" indent="-95236">
              <a:buClr>
                <a:schemeClr val="dk1"/>
              </a:buClr>
              <a:buSzPts val="1200"/>
            </a:pPr>
            <a:endParaRPr dirty="0">
              <a:latin typeface="Century Gothic"/>
              <a:ea typeface="Century Gothic"/>
              <a:cs typeface="Century Gothic"/>
              <a:sym typeface="Century Gothic"/>
            </a:endParaRPr>
          </a:p>
          <a:p>
            <a:pPr marL="0" indent="0"/>
            <a:endParaRPr dirty="0">
              <a:latin typeface="Century Gothic"/>
              <a:ea typeface="Century Gothic"/>
              <a:cs typeface="Century Gothic"/>
              <a:sym typeface="Century Gothic"/>
            </a:endParaRPr>
          </a:p>
          <a:p>
            <a:pPr marL="0" indent="0"/>
            <a:endParaRPr dirty="0"/>
          </a:p>
        </p:txBody>
      </p:sp>
      <p:sp>
        <p:nvSpPr>
          <p:cNvPr id="296" name="Google Shape;296;p5: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Does: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Click play button below image to play video (</a:t>
            </a:r>
            <a:r>
              <a:rPr lang="en-US" dirty="0">
                <a:solidFill>
                  <a:srgbClr val="FF0000"/>
                </a:solidFill>
                <a:latin typeface="Calibri" panose="020F0502020204030204" pitchFamily="34" charset="0"/>
                <a:cs typeface="Calibri" panose="020F0502020204030204" pitchFamily="34" charset="0"/>
              </a:rPr>
              <a:t>or access video at</a:t>
            </a:r>
            <a:r>
              <a:rPr lang="en-US" dirty="0">
                <a:latin typeface="Calibri" panose="020F0502020204030204" pitchFamily="34" charset="0"/>
                <a:cs typeface="Calibri" panose="020F0502020204030204" pitchFamily="34" charset="0"/>
              </a:rPr>
              <a:t>)</a:t>
            </a:r>
          </a:p>
          <a:p>
            <a:pPr marL="0" indent="0"/>
            <a:r>
              <a:rPr lang="en-US" dirty="0">
                <a:latin typeface="Calibri" panose="020F0502020204030204" pitchFamily="34" charset="0"/>
                <a:cs typeface="Calibri" panose="020F0502020204030204" pitchFamily="34" charset="0"/>
              </a:rPr>
              <a:t>https://www.youtube.com/watch?v=ArnzBaiggVU&amp;list=PL9LqBixBijCxDW-on4skuF2lA64BJmmnb&amp;index=9&amp;t=13s&amp;pp=iAQB </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b="0" dirty="0">
                <a:latin typeface="Calibri" panose="020F0502020204030204" pitchFamily="34" charset="0"/>
                <a:cs typeface="Calibri" panose="020F0502020204030204" pitchFamily="34" charset="0"/>
              </a:rPr>
              <a:t>As you watch the video, think about the answers to the following questions.</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cs typeface="Calibri" panose="020F0502020204030204" pitchFamily="34" charset="0"/>
              </a:rPr>
              <a:t>What best practices do you see being implemented? </a:t>
            </a:r>
            <a:endParaRPr dirty="0">
              <a:latin typeface="Calibri" panose="020F0502020204030204" pitchFamily="34" charset="0"/>
              <a:cs typeface="Calibri" panose="020F0502020204030204" pitchFamily="34" charset="0"/>
            </a:endParaRPr>
          </a:p>
          <a:p>
            <a:pPr marL="171425" indent="-171425">
              <a:buClr>
                <a:schemeClr val="dk1"/>
              </a:buClr>
              <a:buSzPts val="1200"/>
              <a:buFont typeface="Arial"/>
              <a:buChar char="•"/>
            </a:pPr>
            <a:r>
              <a:rPr lang="en-US" b="0" dirty="0">
                <a:latin typeface="Calibri" panose="020F0502020204030204" pitchFamily="34" charset="0"/>
                <a:cs typeface="Calibri" panose="020F0502020204030204" pitchFamily="34" charset="0"/>
              </a:rPr>
              <a:t>Which Domain, component, or standard/benchmarks are being demonstrated? </a:t>
            </a:r>
            <a:endParaRPr dirty="0">
              <a:latin typeface="Calibri" panose="020F0502020204030204" pitchFamily="34" charset="0"/>
              <a:cs typeface="Calibri" panose="020F0502020204030204" pitchFamily="34" charset="0"/>
            </a:endParaRPr>
          </a:p>
          <a:p>
            <a:pPr marL="0" indent="0"/>
            <a:endParaRPr b="0" dirty="0">
              <a:latin typeface="Calibri" panose="020F0502020204030204" pitchFamily="34" charset="0"/>
              <a:cs typeface="Calibri" panose="020F0502020204030204" pitchFamily="34" charset="0"/>
            </a:endParaRPr>
          </a:p>
          <a:p>
            <a:pPr marL="0" indent="0">
              <a:buClr>
                <a:schemeClr val="dk1"/>
              </a:buClr>
              <a:buSzPts val="1200"/>
            </a:pPr>
            <a:r>
              <a:rPr lang="en-US" b="1" dirty="0">
                <a:latin typeface="Calibri" panose="020F0502020204030204" pitchFamily="34" charset="0"/>
                <a:cs typeface="Calibri" panose="020F0502020204030204" pitchFamily="34" charset="0"/>
              </a:rPr>
              <a:t>Trainer Needs to Know: </a:t>
            </a:r>
            <a:endParaRPr dirty="0">
              <a:latin typeface="Calibri" panose="020F0502020204030204" pitchFamily="34" charset="0"/>
              <a:cs typeface="Calibri" panose="020F0502020204030204" pitchFamily="34" charset="0"/>
            </a:endParaRPr>
          </a:p>
          <a:p>
            <a:pPr marL="0" indent="0">
              <a:buClr>
                <a:schemeClr val="dk1"/>
              </a:buClr>
              <a:buSzPts val="1200"/>
            </a:pPr>
            <a:r>
              <a:rPr lang="en-US" dirty="0">
                <a:latin typeface="Calibri" panose="020F0502020204030204" pitchFamily="34" charset="0"/>
                <a:cs typeface="Calibri" panose="020F0502020204030204" pitchFamily="34" charset="0"/>
              </a:rPr>
              <a:t>This video demonstrates technology usage throughout the day at public and private VPK programs in Florida. </a:t>
            </a:r>
            <a:endParaRPr dirty="0">
              <a:latin typeface="Calibri" panose="020F0502020204030204" pitchFamily="34" charset="0"/>
              <a:cs typeface="Calibri" panose="020F0502020204030204" pitchFamily="34" charset="0"/>
            </a:endParaRPr>
          </a:p>
          <a:p>
            <a:pPr marL="0" indent="0"/>
            <a:endParaRPr b="0" dirty="0"/>
          </a:p>
        </p:txBody>
      </p:sp>
      <p:sp>
        <p:nvSpPr>
          <p:cNvPr id="307" name="Google Shape;307;p6: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7: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defTabSz="881390"/>
            <a:r>
              <a:rPr lang="en-US" sz="1200" b="1" dirty="0">
                <a:solidFill>
                  <a:srgbClr val="333333"/>
                </a:solidFill>
                <a:latin typeface="Calibri" panose="020F0502020204030204" pitchFamily="34" charset="0"/>
                <a:ea typeface="Cambria" panose="02040503050406030204" pitchFamily="18" charset="0"/>
                <a:cs typeface="Calibri" panose="020F0502020204030204" pitchFamily="34" charset="0"/>
              </a:rPr>
              <a:t>Trainer Says:                                                                                                                                                 </a:t>
            </a:r>
            <a:endParaRPr lang="en-US" sz="1200" dirty="0">
              <a:latin typeface="Calibri" panose="020F0502020204030204" pitchFamily="34" charset="0"/>
              <a:ea typeface="Cambria" panose="02040503050406030204" pitchFamily="18" charset="0"/>
              <a:cs typeface="Calibri" panose="020F0502020204030204" pitchFamily="34" charset="0"/>
            </a:endParaRPr>
          </a:p>
          <a:p>
            <a:pPr marL="0" indent="0"/>
            <a:endParaRPr lang="en-US" sz="1200" dirty="0">
              <a:latin typeface="Calibri" panose="020F0502020204030204" pitchFamily="34" charset="0"/>
              <a:ea typeface="Cambria" panose="02040503050406030204" pitchFamily="18" charset="0"/>
              <a:cs typeface="Calibri" panose="020F0502020204030204" pitchFamily="34" charset="0"/>
            </a:endParaRPr>
          </a:p>
          <a:p>
            <a:pPr marL="275434" indent="-275434">
              <a:spcAft>
                <a:spcPts val="578"/>
              </a:spcAft>
              <a:buClr>
                <a:schemeClr val="dk1"/>
              </a:buClr>
              <a:buSzPts val="2800"/>
              <a:buFont typeface="Calibri"/>
              <a:buAutoNum type="arabicPeriod"/>
            </a:pPr>
            <a:r>
              <a:rPr lang="en-US" sz="1200" dirty="0">
                <a:latin typeface="Calibri" panose="020F0502020204030204" pitchFamily="34" charset="0"/>
                <a:ea typeface="Cambria" panose="02040503050406030204" pitchFamily="18" charset="0"/>
                <a:cs typeface="Calibri" panose="020F0502020204030204" pitchFamily="34" charset="0"/>
              </a:rPr>
              <a:t>What </a:t>
            </a:r>
            <a:r>
              <a:rPr lang="en-US" sz="1200" b="1" dirty="0">
                <a:latin typeface="Calibri" panose="020F0502020204030204" pitchFamily="34" charset="0"/>
                <a:ea typeface="Cambria" panose="02040503050406030204" pitchFamily="18" charset="0"/>
                <a:cs typeface="Calibri" panose="020F0502020204030204" pitchFamily="34" charset="0"/>
              </a:rPr>
              <a:t>best practices </a:t>
            </a:r>
            <a:r>
              <a:rPr lang="en-US" sz="1200" dirty="0">
                <a:latin typeface="Calibri" panose="020F0502020204030204" pitchFamily="34" charset="0"/>
                <a:ea typeface="Cambria" panose="02040503050406030204" pitchFamily="18" charset="0"/>
                <a:cs typeface="Calibri" panose="020F0502020204030204" pitchFamily="34" charset="0"/>
              </a:rPr>
              <a:t>are being implemented? </a:t>
            </a:r>
          </a:p>
          <a:p>
            <a:pPr marL="716130" lvl="1" indent="-275434">
              <a:spcAft>
                <a:spcPts val="578"/>
              </a:spcAft>
              <a:buClr>
                <a:schemeClr val="dk1"/>
              </a:buClr>
              <a:buSzPts val="2800"/>
              <a:buFont typeface="Arial" panose="020B0604020202020204" pitchFamily="34" charset="0"/>
              <a:buChar char="•"/>
            </a:pPr>
            <a:r>
              <a:rPr lang="en-US" sz="1200" dirty="0">
                <a:latin typeface="Calibri" panose="020F0502020204030204" pitchFamily="34" charset="0"/>
                <a:ea typeface="Cambria" panose="02040503050406030204" pitchFamily="18" charset="0"/>
                <a:cs typeface="Calibri" panose="020F0502020204030204" pitchFamily="34" charset="0"/>
              </a:rPr>
              <a:t>Providing children with various types of technology</a:t>
            </a:r>
          </a:p>
          <a:p>
            <a:pPr marL="716130" lvl="1" indent="-275434">
              <a:spcAft>
                <a:spcPts val="578"/>
              </a:spcAft>
              <a:buClr>
                <a:schemeClr val="dk1"/>
              </a:buClr>
              <a:buSzPts val="2800"/>
              <a:buFont typeface="Arial" panose="020B0604020202020204" pitchFamily="34" charset="0"/>
              <a:buChar char="•"/>
            </a:pPr>
            <a:r>
              <a:rPr lang="en-US" sz="1200" dirty="0">
                <a:latin typeface="Calibri" panose="020F0502020204030204" pitchFamily="34" charset="0"/>
                <a:ea typeface="Cambria" panose="02040503050406030204" pitchFamily="18" charset="0"/>
                <a:cs typeface="Calibri" panose="020F0502020204030204" pitchFamily="34" charset="0"/>
              </a:rPr>
              <a:t>Providing children with standards-based content</a:t>
            </a:r>
            <a:br>
              <a:rPr lang="en-US" sz="1200" dirty="0">
                <a:latin typeface="Calibri" panose="020F0502020204030204" pitchFamily="34" charset="0"/>
                <a:ea typeface="Cambria" panose="02040503050406030204" pitchFamily="18" charset="0"/>
                <a:cs typeface="Calibri" panose="020F0502020204030204" pitchFamily="34" charset="0"/>
              </a:rPr>
            </a:br>
            <a:endParaRPr lang="en-US" sz="1200" dirty="0">
              <a:latin typeface="Calibri" panose="020F0502020204030204" pitchFamily="34" charset="0"/>
              <a:ea typeface="Cambria" panose="02040503050406030204" pitchFamily="18" charset="0"/>
              <a:cs typeface="Calibri" panose="020F0502020204030204" pitchFamily="34" charset="0"/>
            </a:endParaRPr>
          </a:p>
          <a:p>
            <a:pPr marL="275434" indent="-275434">
              <a:buClr>
                <a:schemeClr val="dk1"/>
              </a:buClr>
              <a:buSzPts val="2800"/>
              <a:buFont typeface="Calibri"/>
              <a:buAutoNum type="arabicPeriod"/>
            </a:pPr>
            <a:r>
              <a:rPr lang="en-US" sz="1200" dirty="0">
                <a:latin typeface="Calibri" panose="020F0502020204030204" pitchFamily="34" charset="0"/>
                <a:ea typeface="Cambria" panose="02040503050406030204" pitchFamily="18" charset="0"/>
                <a:cs typeface="Calibri" panose="020F0502020204030204" pitchFamily="34" charset="0"/>
              </a:rPr>
              <a:t>Which </a:t>
            </a:r>
            <a:r>
              <a:rPr lang="en-US" sz="1200" b="1" dirty="0">
                <a:latin typeface="Calibri" panose="020F0502020204030204" pitchFamily="34" charset="0"/>
                <a:ea typeface="Cambria" panose="02040503050406030204" pitchFamily="18" charset="0"/>
                <a:cs typeface="Calibri" panose="020F0502020204030204" pitchFamily="34" charset="0"/>
              </a:rPr>
              <a:t>Florida Early Learning and Developmental Standards</a:t>
            </a:r>
            <a:r>
              <a:rPr lang="en-US" sz="1200" dirty="0">
                <a:latin typeface="Calibri" panose="020F0502020204030204" pitchFamily="34" charset="0"/>
                <a:ea typeface="Cambria" panose="02040503050406030204" pitchFamily="18" charset="0"/>
                <a:cs typeface="Calibri" panose="020F0502020204030204" pitchFamily="34" charset="0"/>
              </a:rPr>
              <a:t> are being addressed? </a:t>
            </a:r>
          </a:p>
          <a:p>
            <a:pPr marL="0" indent="0">
              <a:buClr>
                <a:schemeClr val="dk1"/>
              </a:buClr>
              <a:buSzPts val="2800"/>
            </a:pPr>
            <a:r>
              <a:rPr lang="en-US" sz="1200" dirty="0">
                <a:latin typeface="Calibri" panose="020F0502020204030204" pitchFamily="34" charset="0"/>
                <a:ea typeface="Cambria" panose="02040503050406030204" pitchFamily="18" charset="0"/>
                <a:cs typeface="Calibri" panose="020F0502020204030204" pitchFamily="34" charset="0"/>
              </a:rPr>
              <a:t>		VI. Scientific Inquiry Domain</a:t>
            </a:r>
          </a:p>
          <a:p>
            <a:pPr marL="0" indent="0">
              <a:buClr>
                <a:schemeClr val="dk1"/>
              </a:buClr>
              <a:buSzPts val="2800"/>
            </a:pPr>
            <a:r>
              <a:rPr lang="en-US" sz="1200" dirty="0">
                <a:latin typeface="Calibri" panose="020F0502020204030204" pitchFamily="34" charset="0"/>
                <a:ea typeface="Cambria" panose="02040503050406030204" pitchFamily="18" charset="0"/>
                <a:cs typeface="Calibri" panose="020F0502020204030204" pitchFamily="34" charset="0"/>
              </a:rPr>
              <a:t>		A. Scientific Inquiry Through Exploration and Discovery</a:t>
            </a:r>
          </a:p>
          <a:p>
            <a:pPr marL="0" indent="0">
              <a:buClr>
                <a:schemeClr val="dk1"/>
              </a:buClr>
              <a:buSzPts val="2800"/>
            </a:pPr>
            <a:r>
              <a:rPr lang="en-US" sz="1200" dirty="0">
                <a:latin typeface="Calibri" panose="020F0502020204030204" pitchFamily="34" charset="0"/>
                <a:ea typeface="Cambria" panose="02040503050406030204" pitchFamily="18" charset="0"/>
                <a:cs typeface="Calibri" panose="020F0502020204030204" pitchFamily="34" charset="0"/>
              </a:rPr>
              <a:t>		2. Uses tools in scientific inquiry</a:t>
            </a:r>
          </a:p>
          <a:p>
            <a:pPr marL="0" indent="0">
              <a:buClr>
                <a:schemeClr val="dk1"/>
              </a:buClr>
              <a:buSzPts val="2800"/>
            </a:pPr>
            <a:r>
              <a:rPr lang="en-US" sz="1200" dirty="0">
                <a:latin typeface="Calibri" panose="020F0502020204030204" pitchFamily="34" charset="0"/>
                <a:ea typeface="Cambria" panose="02040503050406030204" pitchFamily="18" charset="0"/>
                <a:cs typeface="Calibri" panose="020F0502020204030204" pitchFamily="34" charset="0"/>
              </a:rPr>
              <a:t>		benchmark a: </a:t>
            </a:r>
            <a:r>
              <a:rPr lang="en-US" sz="1200" b="1" dirty="0">
                <a:latin typeface="Calibri" panose="020F0502020204030204" pitchFamily="34" charset="0"/>
                <a:ea typeface="Cambria" panose="02040503050406030204" pitchFamily="18" charset="0"/>
                <a:cs typeface="Calibri" panose="020F0502020204030204" pitchFamily="34" charset="0"/>
              </a:rPr>
              <a:t>Uses tools and various technologies to support exploration and inquiry (e.g., digital camera, scales)</a:t>
            </a:r>
          </a:p>
          <a:p>
            <a:pPr marL="716130" lvl="1" indent="-275434">
              <a:buClr>
                <a:schemeClr val="dk1"/>
              </a:buClr>
              <a:buSzPts val="2800"/>
              <a:buFont typeface="Arial" panose="020B0604020202020204" pitchFamily="34" charset="0"/>
              <a:buChar char="•"/>
            </a:pPr>
            <a:endParaRPr lang="en-US" sz="1200" dirty="0">
              <a:latin typeface="Cambria" panose="02040503050406030204" pitchFamily="18" charset="0"/>
              <a:ea typeface="Cambria" panose="02040503050406030204" pitchFamily="18" charset="0"/>
            </a:endParaRPr>
          </a:p>
          <a:p>
            <a:pPr marL="0" indent="0"/>
            <a:endParaRPr dirty="0"/>
          </a:p>
        </p:txBody>
      </p:sp>
      <p:sp>
        <p:nvSpPr>
          <p:cNvPr id="315" name="Google Shape;315;p7: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8: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rmAutofit/>
          </a:bodyPr>
          <a:lstStyle/>
          <a:p>
            <a:pPr marL="0" indent="0">
              <a:lnSpc>
                <a:spcPct val="90000"/>
              </a:lnSpc>
              <a:buClr>
                <a:srgbClr val="333333"/>
              </a:buClr>
              <a:buSzPts val="1110"/>
            </a:pPr>
            <a:r>
              <a:rPr lang="en-US" sz="1100" b="1" dirty="0">
                <a:solidFill>
                  <a:srgbClr val="333333"/>
                </a:solidFill>
                <a:latin typeface="Calibri" panose="020F0502020204030204" pitchFamily="34" charset="0"/>
                <a:cs typeface="Calibri" panose="020F0502020204030204" pitchFamily="34" charset="0"/>
              </a:rPr>
              <a:t>Trainer Does:                                                                                                                                                            </a:t>
            </a:r>
            <a:endParaRPr sz="1100" dirty="0">
              <a:latin typeface="Calibri" panose="020F0502020204030204" pitchFamily="34" charset="0"/>
              <a:cs typeface="Calibri" panose="020F0502020204030204" pitchFamily="34" charset="0"/>
            </a:endParaRPr>
          </a:p>
          <a:p>
            <a:pPr marL="0" indent="0">
              <a:lnSpc>
                <a:spcPct val="90000"/>
              </a:lnSpc>
              <a:buClr>
                <a:srgbClr val="333333"/>
              </a:buClr>
              <a:buSzPts val="1110"/>
            </a:pPr>
            <a:r>
              <a:rPr lang="en-US" sz="1100" dirty="0">
                <a:solidFill>
                  <a:srgbClr val="333333"/>
                </a:solidFill>
                <a:latin typeface="Calibri" panose="020F0502020204030204" pitchFamily="34" charset="0"/>
                <a:cs typeface="Calibri" panose="020F0502020204030204" pitchFamily="34" charset="0"/>
              </a:rPr>
              <a:t>Refer to the </a:t>
            </a:r>
            <a:r>
              <a:rPr lang="en-US" sz="1100" i="1" dirty="0">
                <a:solidFill>
                  <a:srgbClr val="333333"/>
                </a:solidFill>
                <a:latin typeface="Calibri" panose="020F0502020204030204" pitchFamily="34" charset="0"/>
                <a:cs typeface="Calibri" panose="020F0502020204030204" pitchFamily="34" charset="0"/>
              </a:rPr>
              <a:t>Educator’s Guide: Four Years Old to Kindergarten </a:t>
            </a:r>
            <a:r>
              <a:rPr lang="en-US" sz="1100" dirty="0">
                <a:solidFill>
                  <a:srgbClr val="333333"/>
                </a:solidFill>
                <a:latin typeface="Calibri" panose="020F0502020204030204" pitchFamily="34" charset="0"/>
                <a:cs typeface="Calibri" panose="020F0502020204030204" pitchFamily="34" charset="0"/>
              </a:rPr>
              <a:t>for this slide and note that this is the standard under the Social Studies Domain for 4 years- Kindergarten.  The Technology standards for younger age groups are found in the </a:t>
            </a:r>
            <a:r>
              <a:rPr lang="en-US" sz="1100" i="1" dirty="0">
                <a:solidFill>
                  <a:srgbClr val="333333"/>
                </a:solidFill>
                <a:latin typeface="Calibri" panose="020F0502020204030204" pitchFamily="34" charset="0"/>
                <a:cs typeface="Calibri" panose="020F0502020204030204" pitchFamily="34" charset="0"/>
              </a:rPr>
              <a:t>Educator’s Guide: Birth to Kindergarten, </a:t>
            </a:r>
            <a:r>
              <a:rPr lang="en-US" sz="1100" dirty="0">
                <a:solidFill>
                  <a:srgbClr val="333333"/>
                </a:solidFill>
                <a:latin typeface="Calibri" panose="020F0502020204030204" pitchFamily="34" charset="0"/>
                <a:cs typeface="Calibri" panose="020F0502020204030204" pitchFamily="34" charset="0"/>
              </a:rPr>
              <a:t>pages 656-661</a:t>
            </a:r>
            <a:r>
              <a:rPr lang="en-US" sz="1100" i="1" dirty="0">
                <a:solidFill>
                  <a:srgbClr val="333333"/>
                </a:solidFill>
                <a:latin typeface="Calibri" panose="020F0502020204030204" pitchFamily="34" charset="0"/>
                <a:cs typeface="Calibri" panose="020F0502020204030204" pitchFamily="34" charset="0"/>
              </a:rPr>
              <a:t>. </a:t>
            </a:r>
            <a:endParaRPr sz="1100" dirty="0">
              <a:solidFill>
                <a:srgbClr val="333333"/>
              </a:solidFill>
              <a:latin typeface="Calibri" panose="020F0502020204030204" pitchFamily="34" charset="0"/>
              <a:cs typeface="Calibri" panose="020F0502020204030204" pitchFamily="34" charset="0"/>
            </a:endParaRPr>
          </a:p>
          <a:p>
            <a:pPr marL="0" indent="0">
              <a:lnSpc>
                <a:spcPct val="90000"/>
              </a:lnSpc>
              <a:buClr>
                <a:schemeClr val="dk1"/>
              </a:buClr>
              <a:buSzPts val="1110"/>
            </a:pPr>
            <a:endParaRPr sz="1100" b="1" dirty="0">
              <a:solidFill>
                <a:srgbClr val="333333"/>
              </a:solidFill>
              <a:latin typeface="Calibri" panose="020F0502020204030204" pitchFamily="34" charset="0"/>
              <a:cs typeface="Calibri" panose="020F0502020204030204" pitchFamily="34" charset="0"/>
            </a:endParaRPr>
          </a:p>
          <a:p>
            <a:pPr marL="0" indent="0">
              <a:lnSpc>
                <a:spcPct val="90000"/>
              </a:lnSpc>
              <a:buClr>
                <a:srgbClr val="333333"/>
              </a:buClr>
              <a:buSzPts val="1110"/>
            </a:pPr>
            <a:r>
              <a:rPr lang="en-US" sz="1100" b="1" dirty="0">
                <a:solidFill>
                  <a:srgbClr val="333333"/>
                </a:solidFill>
                <a:latin typeface="Calibri" panose="020F0502020204030204" pitchFamily="34" charset="0"/>
                <a:cs typeface="Calibri" panose="020F0502020204030204" pitchFamily="34" charset="0"/>
              </a:rPr>
              <a:t>Trainer Says:                                                                                                                                                 </a:t>
            </a:r>
            <a:endParaRPr sz="1100" dirty="0">
              <a:latin typeface="Calibri" panose="020F0502020204030204" pitchFamily="34" charset="0"/>
              <a:cs typeface="Calibri" panose="020F0502020204030204" pitchFamily="34" charset="0"/>
            </a:endParaRPr>
          </a:p>
          <a:p>
            <a:pPr marL="0" indent="0">
              <a:lnSpc>
                <a:spcPct val="90000"/>
              </a:lnSpc>
              <a:buClr>
                <a:srgbClr val="333333"/>
              </a:buClr>
              <a:buSzPts val="1110"/>
            </a:pPr>
            <a:r>
              <a:rPr lang="en-US" sz="1100" b="1" dirty="0">
                <a:solidFill>
                  <a:srgbClr val="333333"/>
                </a:solidFill>
                <a:latin typeface="Calibri" panose="020F0502020204030204" pitchFamily="34" charset="0"/>
                <a:cs typeface="Calibri" panose="020F0502020204030204" pitchFamily="34" charset="0"/>
              </a:rPr>
              <a:t> </a:t>
            </a:r>
            <a:r>
              <a:rPr lang="en-US" sz="1100" dirty="0">
                <a:solidFill>
                  <a:srgbClr val="333333"/>
                </a:solidFill>
                <a:latin typeface="Calibri" panose="020F0502020204030204" pitchFamily="34" charset="0"/>
                <a:cs typeface="Calibri" panose="020F0502020204030204" pitchFamily="34" charset="0"/>
              </a:rPr>
              <a:t>Technology is more than computers and tablets; it is about tools and machines that help us solve problems. From birth, children are learning cause and effect, and how to use tools to help them complete a task. This standard is what children are expected to know and do by the time they enter kindergarten. How are you currently doing this in your classroom? </a:t>
            </a:r>
            <a:endParaRPr sz="1100" dirty="0">
              <a:latin typeface="Calibri" panose="020F0502020204030204" pitchFamily="34" charset="0"/>
              <a:cs typeface="Calibri" panose="020F0502020204030204" pitchFamily="34" charset="0"/>
            </a:endParaRPr>
          </a:p>
          <a:p>
            <a:pPr marL="0" indent="0">
              <a:lnSpc>
                <a:spcPct val="90000"/>
              </a:lnSpc>
              <a:buClr>
                <a:schemeClr val="dk1"/>
              </a:buClr>
              <a:buSzPts val="1110"/>
            </a:pPr>
            <a:endParaRPr sz="1100" b="1" dirty="0">
              <a:solidFill>
                <a:srgbClr val="333333"/>
              </a:solidFill>
              <a:latin typeface="Calibri" panose="020F0502020204030204" pitchFamily="34" charset="0"/>
              <a:cs typeface="Calibri" panose="020F0502020204030204" pitchFamily="34" charset="0"/>
            </a:endParaRPr>
          </a:p>
          <a:p>
            <a:pPr marL="0" indent="0">
              <a:lnSpc>
                <a:spcPct val="90000"/>
              </a:lnSpc>
              <a:buClr>
                <a:srgbClr val="333333"/>
              </a:buClr>
              <a:buSzPts val="1110"/>
            </a:pPr>
            <a:r>
              <a:rPr lang="en-US" sz="1100" b="1" dirty="0">
                <a:solidFill>
                  <a:srgbClr val="333333"/>
                </a:solidFill>
                <a:latin typeface="Calibri" panose="020F0502020204030204" pitchFamily="34" charset="0"/>
                <a:cs typeface="Calibri" panose="020F0502020204030204" pitchFamily="34" charset="0"/>
              </a:rPr>
              <a:t>Trainer Does:                                                                                                                                                             </a:t>
            </a:r>
            <a:endParaRPr sz="1100" dirty="0">
              <a:latin typeface="Calibri" panose="020F0502020204030204" pitchFamily="34" charset="0"/>
              <a:cs typeface="Calibri" panose="020F0502020204030204" pitchFamily="34" charset="0"/>
            </a:endParaRPr>
          </a:p>
          <a:p>
            <a:pPr marL="0" indent="0">
              <a:lnSpc>
                <a:spcPct val="90000"/>
              </a:lnSpc>
              <a:buClr>
                <a:srgbClr val="333333"/>
              </a:buClr>
              <a:buSzPts val="1110"/>
            </a:pPr>
            <a:r>
              <a:rPr lang="en-US" sz="1100" dirty="0">
                <a:solidFill>
                  <a:srgbClr val="333333"/>
                </a:solidFill>
                <a:latin typeface="Calibri" panose="020F0502020204030204" pitchFamily="34" charset="0"/>
                <a:cs typeface="Calibri" panose="020F0502020204030204" pitchFamily="34" charset="0"/>
              </a:rPr>
              <a:t>Discuss developmentally appropriate technology skills and awareness for four-year-</a:t>
            </a:r>
            <a:r>
              <a:rPr lang="en-US" sz="1100" dirty="0" err="1">
                <a:solidFill>
                  <a:srgbClr val="333333"/>
                </a:solidFill>
                <a:latin typeface="Calibri" panose="020F0502020204030204" pitchFamily="34" charset="0"/>
                <a:cs typeface="Calibri" panose="020F0502020204030204" pitchFamily="34" charset="0"/>
              </a:rPr>
              <a:t>olds</a:t>
            </a:r>
            <a:r>
              <a:rPr lang="en-US" sz="1100" dirty="0">
                <a:solidFill>
                  <a:srgbClr val="333333"/>
                </a:solidFill>
                <a:latin typeface="Calibri" panose="020F0502020204030204" pitchFamily="34" charset="0"/>
                <a:cs typeface="Calibri" panose="020F0502020204030204" pitchFamily="34" charset="0"/>
              </a:rPr>
              <a:t>. Examples might include: </a:t>
            </a:r>
            <a:endParaRPr sz="1100" dirty="0">
              <a:latin typeface="Calibri" panose="020F0502020204030204" pitchFamily="34" charset="0"/>
              <a:cs typeface="Calibri" panose="020F0502020204030204" pitchFamily="34" charset="0"/>
            </a:endParaRPr>
          </a:p>
          <a:p>
            <a:pPr marL="57142" indent="-70475">
              <a:lnSpc>
                <a:spcPct val="90000"/>
              </a:lnSpc>
              <a:buClr>
                <a:srgbClr val="333333"/>
              </a:buClr>
              <a:buSzPts val="1110"/>
              <a:buFont typeface="Arial"/>
              <a:buChar char="•"/>
            </a:pPr>
            <a:r>
              <a:rPr lang="en-US" sz="1100" dirty="0">
                <a:solidFill>
                  <a:srgbClr val="333333"/>
                </a:solidFill>
                <a:latin typeface="Calibri" panose="020F0502020204030204" pitchFamily="34" charset="0"/>
                <a:cs typeface="Calibri" panose="020F0502020204030204" pitchFamily="34" charset="0"/>
              </a:rPr>
              <a:t>Know the functions of basic keys on a laptop or tablet (Enter, space bar, power button/icon) </a:t>
            </a:r>
            <a:endParaRPr sz="1100" dirty="0">
              <a:latin typeface="Calibri" panose="020F0502020204030204" pitchFamily="34" charset="0"/>
              <a:cs typeface="Calibri" panose="020F0502020204030204" pitchFamily="34" charset="0"/>
            </a:endParaRPr>
          </a:p>
          <a:p>
            <a:pPr marL="57142" indent="-70475">
              <a:lnSpc>
                <a:spcPct val="90000"/>
              </a:lnSpc>
              <a:buClr>
                <a:srgbClr val="333333"/>
              </a:buClr>
              <a:buSzPts val="1110"/>
              <a:buFont typeface="Arial"/>
              <a:buChar char="•"/>
            </a:pPr>
            <a:r>
              <a:rPr lang="en-US" sz="1100" dirty="0">
                <a:solidFill>
                  <a:srgbClr val="333333"/>
                </a:solidFill>
                <a:latin typeface="Calibri" panose="020F0502020204030204" pitchFamily="34" charset="0"/>
                <a:cs typeface="Calibri" panose="020F0502020204030204" pitchFamily="34" charset="0"/>
              </a:rPr>
              <a:t>Begins to know and understand common technology terms (digital, tablet, mouse, keyboard, battery)</a:t>
            </a:r>
            <a:endParaRPr sz="1100" dirty="0">
              <a:latin typeface="Calibri" panose="020F0502020204030204" pitchFamily="34" charset="0"/>
              <a:cs typeface="Calibri" panose="020F0502020204030204" pitchFamily="34" charset="0"/>
            </a:endParaRPr>
          </a:p>
          <a:p>
            <a:pPr marL="57142" indent="-70475">
              <a:lnSpc>
                <a:spcPct val="90000"/>
              </a:lnSpc>
              <a:buClr>
                <a:srgbClr val="333333"/>
              </a:buClr>
              <a:buSzPts val="1110"/>
              <a:buFont typeface="Arial"/>
              <a:buChar char="•"/>
            </a:pPr>
            <a:r>
              <a:rPr lang="en-US" sz="1100" dirty="0">
                <a:solidFill>
                  <a:srgbClr val="333333"/>
                </a:solidFill>
                <a:latin typeface="Calibri" panose="020F0502020204030204" pitchFamily="34" charset="0"/>
                <a:cs typeface="Calibri" panose="020F0502020204030204" pitchFamily="34" charset="0"/>
              </a:rPr>
              <a:t>Is exposed to common technology terms in the natural context of everyday conversation</a:t>
            </a:r>
            <a:endParaRPr sz="1100" dirty="0">
              <a:latin typeface="Calibri" panose="020F0502020204030204" pitchFamily="34" charset="0"/>
              <a:cs typeface="Calibri" panose="020F0502020204030204" pitchFamily="34" charset="0"/>
            </a:endParaRPr>
          </a:p>
          <a:p>
            <a:pPr marL="57142" indent="-70475">
              <a:lnSpc>
                <a:spcPct val="90000"/>
              </a:lnSpc>
              <a:buClr>
                <a:srgbClr val="333333"/>
              </a:buClr>
              <a:buSzPts val="1110"/>
              <a:buFont typeface="Arial"/>
              <a:buChar char="•"/>
            </a:pPr>
            <a:r>
              <a:rPr lang="en-US" sz="1100" dirty="0">
                <a:solidFill>
                  <a:srgbClr val="333333"/>
                </a:solidFill>
                <a:latin typeface="Calibri" panose="020F0502020204030204" pitchFamily="34" charset="0"/>
                <a:cs typeface="Calibri" panose="020F0502020204030204" pitchFamily="34" charset="0"/>
              </a:rPr>
              <a:t>Has real-world opportunities at home and school to practice skills needed to take computer assessments (not teaching to the test, but listening for directions, adjusting volume, manipulating a mouse, clicking the “next” icon, etc.) </a:t>
            </a:r>
            <a:endParaRPr sz="1100" dirty="0">
              <a:solidFill>
                <a:srgbClr val="333333"/>
              </a:solidFill>
              <a:latin typeface="Calibri" panose="020F0502020204030204" pitchFamily="34" charset="0"/>
              <a:cs typeface="Calibri" panose="020F0502020204030204" pitchFamily="34" charset="0"/>
            </a:endParaRPr>
          </a:p>
          <a:p>
            <a:pPr marL="0" indent="0">
              <a:lnSpc>
                <a:spcPct val="90000"/>
              </a:lnSpc>
            </a:pPr>
            <a:endParaRPr dirty="0"/>
          </a:p>
        </p:txBody>
      </p:sp>
      <p:sp>
        <p:nvSpPr>
          <p:cNvPr id="324" name="Google Shape;324;p8: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9:notes"/>
          <p:cNvSpPr txBox="1">
            <a:spLocks noGrp="1"/>
          </p:cNvSpPr>
          <p:nvPr>
            <p:ph type="body" idx="1"/>
          </p:nvPr>
        </p:nvSpPr>
        <p:spPr>
          <a:xfrm>
            <a:off x="701676" y="4473575"/>
            <a:ext cx="5607050" cy="3660775"/>
          </a:xfrm>
          <a:prstGeom prst="rect">
            <a:avLst/>
          </a:prstGeom>
          <a:noFill/>
          <a:ln>
            <a:noFill/>
          </a:ln>
        </p:spPr>
        <p:txBody>
          <a:bodyPr spcFirstLastPara="1" wrap="square" lIns="91411" tIns="45694" rIns="91411" bIns="45694" anchor="t" anchorCtr="0">
            <a:noAutofit/>
          </a:bodyPr>
          <a:lstStyle/>
          <a:p>
            <a:pPr marL="0" indent="0"/>
            <a:r>
              <a:rPr lang="en-US" b="1" dirty="0">
                <a:latin typeface="Calibri" panose="020F0502020204030204" pitchFamily="34" charset="0"/>
                <a:cs typeface="Calibri" panose="020F0502020204030204" pitchFamily="34" charset="0"/>
              </a:rPr>
              <a:t>Trainer Says: </a:t>
            </a:r>
            <a:endParaRPr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This statement is found in the </a:t>
            </a:r>
            <a:r>
              <a:rPr lang="en-US" i="1" dirty="0">
                <a:latin typeface="Calibri" panose="020F0502020204030204" pitchFamily="34" charset="0"/>
                <a:cs typeface="Calibri" panose="020F0502020204030204" pitchFamily="34" charset="0"/>
              </a:rPr>
              <a:t>Educator’s Guide</a:t>
            </a:r>
            <a:r>
              <a:rPr lang="en-US" dirty="0">
                <a:latin typeface="Calibri" panose="020F0502020204030204" pitchFamily="34" charset="0"/>
                <a:cs typeface="Calibri" panose="020F0502020204030204" pitchFamily="34" charset="0"/>
              </a:rPr>
              <a:t>, from the Technology and Our World component of the Social Studies Domain. </a:t>
            </a:r>
            <a:endParaRPr dirty="0">
              <a:latin typeface="Calibri" panose="020F0502020204030204" pitchFamily="34" charset="0"/>
              <a:cs typeface="Calibri" panose="020F0502020204030204" pitchFamily="34" charset="0"/>
            </a:endParaRPr>
          </a:p>
          <a:p>
            <a:pPr marL="571483" lvl="1" indent="-76189" algn="l">
              <a:buClr>
                <a:schemeClr val="dk1"/>
              </a:buClr>
              <a:buSzPts val="1200"/>
              <a:buFont typeface="Arial"/>
              <a:buChar char="•"/>
            </a:pPr>
            <a:r>
              <a:rPr lang="en-US" dirty="0">
                <a:latin typeface="Calibri" panose="020F0502020204030204" pitchFamily="34" charset="0"/>
                <a:cs typeface="Calibri" panose="020F0502020204030204" pitchFamily="34" charset="0"/>
              </a:rPr>
              <a:t>What are some ways you currently integrate technology into the learning program?</a:t>
            </a:r>
            <a:endParaRPr dirty="0">
              <a:latin typeface="Calibri" panose="020F0502020204030204" pitchFamily="34" charset="0"/>
              <a:cs typeface="Calibri" panose="020F0502020204030204" pitchFamily="34" charset="0"/>
            </a:endParaRPr>
          </a:p>
          <a:p>
            <a:pPr marL="571483" lvl="1" indent="-76189" algn="l">
              <a:buClr>
                <a:schemeClr val="dk1"/>
              </a:buClr>
              <a:buSzPts val="1200"/>
              <a:buFont typeface="Arial"/>
              <a:buChar char="•"/>
            </a:pPr>
            <a:r>
              <a:rPr lang="en-US" dirty="0">
                <a:latin typeface="Calibri" panose="020F0502020204030204" pitchFamily="34" charset="0"/>
                <a:cs typeface="Calibri" panose="020F0502020204030204" pitchFamily="34" charset="0"/>
              </a:rPr>
              <a:t>Do you use technology and media in rotation with other learning tools such as art materials, books, and dramatic play props? </a:t>
            </a:r>
            <a:endParaRPr dirty="0">
              <a:latin typeface="Calibri" panose="020F0502020204030204" pitchFamily="34" charset="0"/>
              <a:cs typeface="Calibri" panose="020F0502020204030204" pitchFamily="34" charset="0"/>
            </a:endParaRPr>
          </a:p>
          <a:p>
            <a:pPr marL="571483" lvl="1" indent="-76189" algn="l">
              <a:buClr>
                <a:schemeClr val="dk1"/>
              </a:buClr>
              <a:buSzPts val="1200"/>
              <a:buFont typeface="Arial"/>
              <a:buChar char="•"/>
            </a:pPr>
            <a:r>
              <a:rPr lang="en-US" dirty="0">
                <a:latin typeface="Calibri" panose="020F0502020204030204" pitchFamily="34" charset="0"/>
                <a:cs typeface="Calibri" panose="020F0502020204030204" pitchFamily="34" charset="0"/>
              </a:rPr>
              <a:t>How are these images alike or different from what you have in your classroom? </a:t>
            </a:r>
            <a:endParaRPr dirty="0">
              <a:latin typeface="Calibri" panose="020F0502020204030204" pitchFamily="34" charset="0"/>
              <a:cs typeface="Calibri" panose="020F0502020204030204" pitchFamily="34" charset="0"/>
            </a:endParaRPr>
          </a:p>
        </p:txBody>
      </p:sp>
      <p:sp>
        <p:nvSpPr>
          <p:cNvPr id="335" name="Google Shape;335;p9:notes"/>
          <p:cNvSpPr txBox="1">
            <a:spLocks noGrp="1"/>
          </p:cNvSpPr>
          <p:nvPr>
            <p:ph type="sldNum" idx="12"/>
          </p:nvPr>
        </p:nvSpPr>
        <p:spPr>
          <a:xfrm>
            <a:off x="3970339" y="8829676"/>
            <a:ext cx="3038475" cy="466725"/>
          </a:xfrm>
          <a:prstGeom prst="rect">
            <a:avLst/>
          </a:prstGeom>
          <a:noFill/>
          <a:ln>
            <a:noFill/>
          </a:ln>
        </p:spPr>
        <p:txBody>
          <a:bodyPr spcFirstLastPara="1" wrap="square" lIns="91411" tIns="45694" rIns="91411" bIns="45694" anchor="b" anchorCtr="0">
            <a:noAutofit/>
          </a:bodyPr>
          <a:lstStyle/>
          <a:p>
            <a:pPr algn="r"/>
            <a:fld id="{00000000-1234-1234-1234-123412341234}" type="slidenum">
              <a:rPr lang="en-US"/>
              <a:pPr algn="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floridaearlylearning.com/" TargetMode="External"/><Relationship Id="rId1" Type="http://schemas.openxmlformats.org/officeDocument/2006/relationships/slideMaster" Target="../slideMasters/slideMaster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6.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22"/>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2"/>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18" name="Google Shape;18;p22"/>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2"/>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22"/>
          <p:cNvPicPr preferRelativeResize="0"/>
          <p:nvPr/>
        </p:nvPicPr>
        <p:blipFill rotWithShape="1">
          <a:blip r:embed="rId2">
            <a:alphaModFix/>
          </a:blip>
          <a:srcRect/>
          <a:stretch/>
        </p:blipFill>
        <p:spPr>
          <a:xfrm>
            <a:off x="108815" y="5900041"/>
            <a:ext cx="1766952" cy="524456"/>
          </a:xfrm>
          <a:prstGeom prst="rect">
            <a:avLst/>
          </a:prstGeom>
          <a:noFill/>
          <a:ln>
            <a:noFill/>
          </a:ln>
        </p:spPr>
      </p:pic>
      <p:sp>
        <p:nvSpPr>
          <p:cNvPr id="21" name="Google Shape;21;p22"/>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 name="Google Shape;22;p22"/>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rgbClr val="FFFFFF"/>
                </a:solidFill>
                <a:latin typeface="Calibri"/>
                <a:ea typeface="Calibri"/>
                <a:cs typeface="Calibri"/>
                <a:sym typeface="Calibri"/>
              </a:defRPr>
            </a:lvl1pPr>
            <a:lvl2pPr marL="0" lvl="1" indent="0" algn="r">
              <a:spcBef>
                <a:spcPts val="0"/>
              </a:spcBef>
              <a:buNone/>
              <a:defRPr sz="1200" b="1" i="0" u="none" strike="noStrike" cap="none">
                <a:solidFill>
                  <a:srgbClr val="FFFFFF"/>
                </a:solidFill>
                <a:latin typeface="Calibri"/>
                <a:ea typeface="Calibri"/>
                <a:cs typeface="Calibri"/>
                <a:sym typeface="Calibri"/>
              </a:defRPr>
            </a:lvl2pPr>
            <a:lvl3pPr marL="0" lvl="2" indent="0" algn="r">
              <a:spcBef>
                <a:spcPts val="0"/>
              </a:spcBef>
              <a:buNone/>
              <a:defRPr sz="1200" b="1" i="0" u="none" strike="noStrike" cap="none">
                <a:solidFill>
                  <a:srgbClr val="FFFFFF"/>
                </a:solidFill>
                <a:latin typeface="Calibri"/>
                <a:ea typeface="Calibri"/>
                <a:cs typeface="Calibri"/>
                <a:sym typeface="Calibri"/>
              </a:defRPr>
            </a:lvl3pPr>
            <a:lvl4pPr marL="0" lvl="3" indent="0" algn="r">
              <a:spcBef>
                <a:spcPts val="0"/>
              </a:spcBef>
              <a:buNone/>
              <a:defRPr sz="1200" b="1" i="0" u="none" strike="noStrike" cap="none">
                <a:solidFill>
                  <a:srgbClr val="FFFFFF"/>
                </a:solidFill>
                <a:latin typeface="Calibri"/>
                <a:ea typeface="Calibri"/>
                <a:cs typeface="Calibri"/>
                <a:sym typeface="Calibri"/>
              </a:defRPr>
            </a:lvl4pPr>
            <a:lvl5pPr marL="0" lvl="4" indent="0" algn="r">
              <a:spcBef>
                <a:spcPts val="0"/>
              </a:spcBef>
              <a:buNone/>
              <a:defRPr sz="1200" b="1" i="0" u="none" strike="noStrike" cap="none">
                <a:solidFill>
                  <a:srgbClr val="FFFFFF"/>
                </a:solidFill>
                <a:latin typeface="Calibri"/>
                <a:ea typeface="Calibri"/>
                <a:cs typeface="Calibri"/>
                <a:sym typeface="Calibri"/>
              </a:defRPr>
            </a:lvl5pPr>
            <a:lvl6pPr marL="0" lvl="5" indent="0" algn="r">
              <a:spcBef>
                <a:spcPts val="0"/>
              </a:spcBef>
              <a:buNone/>
              <a:defRPr sz="1200" b="1" i="0" u="none" strike="noStrike" cap="none">
                <a:solidFill>
                  <a:srgbClr val="FFFFFF"/>
                </a:solidFill>
                <a:latin typeface="Calibri"/>
                <a:ea typeface="Calibri"/>
                <a:cs typeface="Calibri"/>
                <a:sym typeface="Calibri"/>
              </a:defRPr>
            </a:lvl6pPr>
            <a:lvl7pPr marL="0" lvl="6" indent="0" algn="r">
              <a:spcBef>
                <a:spcPts val="0"/>
              </a:spcBef>
              <a:buNone/>
              <a:defRPr sz="1200" b="1" i="0" u="none" strike="noStrike" cap="none">
                <a:solidFill>
                  <a:srgbClr val="FFFFFF"/>
                </a:solidFill>
                <a:latin typeface="Calibri"/>
                <a:ea typeface="Calibri"/>
                <a:cs typeface="Calibri"/>
                <a:sym typeface="Calibri"/>
              </a:defRPr>
            </a:lvl7pPr>
            <a:lvl8pPr marL="0" lvl="7" indent="0" algn="r">
              <a:spcBef>
                <a:spcPts val="0"/>
              </a:spcBef>
              <a:buNone/>
              <a:defRPr sz="1200" b="1" i="0" u="none" strike="noStrike" cap="none">
                <a:solidFill>
                  <a:srgbClr val="FFFFFF"/>
                </a:solidFill>
                <a:latin typeface="Calibri"/>
                <a:ea typeface="Calibri"/>
                <a:cs typeface="Calibri"/>
                <a:sym typeface="Calibri"/>
              </a:defRPr>
            </a:lvl8pPr>
            <a:lvl9pPr marL="0" lvl="8" indent="0" algn="r">
              <a:spcBef>
                <a:spcPts val="0"/>
              </a:spcBef>
              <a:buNone/>
              <a:defRPr sz="12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22"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14"/>
        <p:cNvGrpSpPr/>
        <p:nvPr/>
      </p:nvGrpSpPr>
      <p:grpSpPr>
        <a:xfrm>
          <a:off x="0" y="0"/>
          <a:ext cx="0" cy="0"/>
          <a:chOff x="0" y="0"/>
          <a:chExt cx="0" cy="0"/>
        </a:xfrm>
      </p:grpSpPr>
      <p:sp>
        <p:nvSpPr>
          <p:cNvPr id="115" name="Google Shape;115;p31"/>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1"/>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117" name="Google Shape;117;p31"/>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1"/>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1"/>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120" name="Google Shape;120;p31"/>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1"/>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1"/>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p31"/>
          <p:cNvPicPr preferRelativeResize="0"/>
          <p:nvPr/>
        </p:nvPicPr>
        <p:blipFill rotWithShape="1">
          <a:blip r:embed="rId2">
            <a:alphaModFix/>
          </a:blip>
          <a:srcRect/>
          <a:stretch/>
        </p:blipFill>
        <p:spPr>
          <a:xfrm>
            <a:off x="108815" y="5900041"/>
            <a:ext cx="1766952" cy="524456"/>
          </a:xfrm>
          <a:prstGeom prst="rect">
            <a:avLst/>
          </a:prstGeom>
          <a:noFill/>
          <a:ln>
            <a:noFill/>
          </a:ln>
        </p:spPr>
      </p:pic>
      <p:pic>
        <p:nvPicPr>
          <p:cNvPr id="124" name="Google Shape;124;p31"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25"/>
        <p:cNvGrpSpPr/>
        <p:nvPr/>
      </p:nvGrpSpPr>
      <p:grpSpPr>
        <a:xfrm>
          <a:off x="0" y="0"/>
          <a:ext cx="0" cy="0"/>
          <a:chOff x="0" y="0"/>
          <a:chExt cx="0" cy="0"/>
        </a:xfrm>
      </p:grpSpPr>
      <p:sp>
        <p:nvSpPr>
          <p:cNvPr id="126" name="Google Shape;126;p32"/>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2"/>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128" name="Google Shape;128;p32"/>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2"/>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2"/>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131" name="Google Shape;131;p32"/>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2"/>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2"/>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4" name="Google Shape;134;p32"/>
          <p:cNvPicPr preferRelativeResize="0"/>
          <p:nvPr/>
        </p:nvPicPr>
        <p:blipFill rotWithShape="1">
          <a:blip r:embed="rId2">
            <a:alphaModFix/>
          </a:blip>
          <a:srcRect/>
          <a:stretch/>
        </p:blipFill>
        <p:spPr>
          <a:xfrm>
            <a:off x="108815" y="5900041"/>
            <a:ext cx="1766952" cy="524456"/>
          </a:xfrm>
          <a:prstGeom prst="rect">
            <a:avLst/>
          </a:prstGeom>
          <a:noFill/>
          <a:ln>
            <a:noFill/>
          </a:ln>
        </p:spPr>
      </p:pic>
      <p:pic>
        <p:nvPicPr>
          <p:cNvPr id="135" name="Google Shape;135;p32"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Google Shape;137;p3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9" name="Google Shape;139;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sp>
        <p:nvSpPr>
          <p:cNvPr id="143" name="Google Shape;143;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3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1" name="Google Shape;151;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3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1"/>
        <p:cNvGrpSpPr/>
        <p:nvPr/>
      </p:nvGrpSpPr>
      <p:grpSpPr>
        <a:xfrm>
          <a:off x="0" y="0"/>
          <a:ext cx="0" cy="0"/>
          <a:chOff x="0" y="0"/>
          <a:chExt cx="0" cy="0"/>
        </a:xfrm>
      </p:grpSpPr>
      <p:sp>
        <p:nvSpPr>
          <p:cNvPr id="162" name="Google Shape;162;p3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3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 name="Google Shape;164;p3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3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
        <p:nvSpPr>
          <p:cNvPr id="176" name="Google Shape;176;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9"/>
        <p:cNvGrpSpPr/>
        <p:nvPr/>
      </p:nvGrpSpPr>
      <p:grpSpPr>
        <a:xfrm>
          <a:off x="0" y="0"/>
          <a:ext cx="0" cy="0"/>
          <a:chOff x="0" y="0"/>
          <a:chExt cx="0" cy="0"/>
        </a:xfrm>
      </p:grpSpPr>
      <p:sp>
        <p:nvSpPr>
          <p:cNvPr id="180" name="Google Shape;180;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2" name="Google Shape;182;p4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3" name="Google Shape;183;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6"/>
        <p:cNvGrpSpPr/>
        <p:nvPr/>
      </p:nvGrpSpPr>
      <p:grpSpPr>
        <a:xfrm>
          <a:off x="0" y="0"/>
          <a:ext cx="0" cy="0"/>
          <a:chOff x="0" y="0"/>
          <a:chExt cx="0" cy="0"/>
        </a:xfrm>
      </p:grpSpPr>
      <p:sp>
        <p:nvSpPr>
          <p:cNvPr id="27" name="Google Shape;27;p23"/>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3"/>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29" name="Google Shape;29;p23"/>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32" name="Google Shape;32;p23"/>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rgbClr val="FFFFFF"/>
                </a:solidFill>
                <a:latin typeface="Calibri"/>
                <a:ea typeface="Calibri"/>
                <a:cs typeface="Calibri"/>
                <a:sym typeface="Calibri"/>
              </a:defRPr>
            </a:lvl1pPr>
            <a:lvl2pPr marL="0" lvl="1" indent="0" algn="r">
              <a:spcBef>
                <a:spcPts val="0"/>
              </a:spcBef>
              <a:buNone/>
              <a:defRPr sz="1200" b="1" i="0" u="none" strike="noStrike" cap="none">
                <a:solidFill>
                  <a:srgbClr val="FFFFFF"/>
                </a:solidFill>
                <a:latin typeface="Calibri"/>
                <a:ea typeface="Calibri"/>
                <a:cs typeface="Calibri"/>
                <a:sym typeface="Calibri"/>
              </a:defRPr>
            </a:lvl2pPr>
            <a:lvl3pPr marL="0" lvl="2" indent="0" algn="r">
              <a:spcBef>
                <a:spcPts val="0"/>
              </a:spcBef>
              <a:buNone/>
              <a:defRPr sz="1200" b="1" i="0" u="none" strike="noStrike" cap="none">
                <a:solidFill>
                  <a:srgbClr val="FFFFFF"/>
                </a:solidFill>
                <a:latin typeface="Calibri"/>
                <a:ea typeface="Calibri"/>
                <a:cs typeface="Calibri"/>
                <a:sym typeface="Calibri"/>
              </a:defRPr>
            </a:lvl3pPr>
            <a:lvl4pPr marL="0" lvl="3" indent="0" algn="r">
              <a:spcBef>
                <a:spcPts val="0"/>
              </a:spcBef>
              <a:buNone/>
              <a:defRPr sz="1200" b="1" i="0" u="none" strike="noStrike" cap="none">
                <a:solidFill>
                  <a:srgbClr val="FFFFFF"/>
                </a:solidFill>
                <a:latin typeface="Calibri"/>
                <a:ea typeface="Calibri"/>
                <a:cs typeface="Calibri"/>
                <a:sym typeface="Calibri"/>
              </a:defRPr>
            </a:lvl4pPr>
            <a:lvl5pPr marL="0" lvl="4" indent="0" algn="r">
              <a:spcBef>
                <a:spcPts val="0"/>
              </a:spcBef>
              <a:buNone/>
              <a:defRPr sz="1200" b="1" i="0" u="none" strike="noStrike" cap="none">
                <a:solidFill>
                  <a:srgbClr val="FFFFFF"/>
                </a:solidFill>
                <a:latin typeface="Calibri"/>
                <a:ea typeface="Calibri"/>
                <a:cs typeface="Calibri"/>
                <a:sym typeface="Calibri"/>
              </a:defRPr>
            </a:lvl5pPr>
            <a:lvl6pPr marL="0" lvl="5" indent="0" algn="r">
              <a:spcBef>
                <a:spcPts val="0"/>
              </a:spcBef>
              <a:buNone/>
              <a:defRPr sz="1200" b="1" i="0" u="none" strike="noStrike" cap="none">
                <a:solidFill>
                  <a:srgbClr val="FFFFFF"/>
                </a:solidFill>
                <a:latin typeface="Calibri"/>
                <a:ea typeface="Calibri"/>
                <a:cs typeface="Calibri"/>
                <a:sym typeface="Calibri"/>
              </a:defRPr>
            </a:lvl6pPr>
            <a:lvl7pPr marL="0" lvl="6" indent="0" algn="r">
              <a:spcBef>
                <a:spcPts val="0"/>
              </a:spcBef>
              <a:buNone/>
              <a:defRPr sz="1200" b="1" i="0" u="none" strike="noStrike" cap="none">
                <a:solidFill>
                  <a:srgbClr val="FFFFFF"/>
                </a:solidFill>
                <a:latin typeface="Calibri"/>
                <a:ea typeface="Calibri"/>
                <a:cs typeface="Calibri"/>
                <a:sym typeface="Calibri"/>
              </a:defRPr>
            </a:lvl7pPr>
            <a:lvl8pPr marL="0" lvl="7" indent="0" algn="r">
              <a:spcBef>
                <a:spcPts val="0"/>
              </a:spcBef>
              <a:buNone/>
              <a:defRPr sz="1200" b="1" i="0" u="none" strike="noStrike" cap="none">
                <a:solidFill>
                  <a:srgbClr val="FFFFFF"/>
                </a:solidFill>
                <a:latin typeface="Calibri"/>
                <a:ea typeface="Calibri"/>
                <a:cs typeface="Calibri"/>
                <a:sym typeface="Calibri"/>
              </a:defRPr>
            </a:lvl8pPr>
            <a:lvl9pPr marL="0" lvl="8" indent="0" algn="r">
              <a:spcBef>
                <a:spcPts val="0"/>
              </a:spcBef>
              <a:buNone/>
              <a:defRPr sz="12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23"/>
          <p:cNvPicPr preferRelativeResize="0"/>
          <p:nvPr/>
        </p:nvPicPr>
        <p:blipFill rotWithShape="1">
          <a:blip r:embed="rId2">
            <a:alphaModFix/>
          </a:blip>
          <a:srcRect/>
          <a:stretch/>
        </p:blipFill>
        <p:spPr>
          <a:xfrm>
            <a:off x="90154" y="5893908"/>
            <a:ext cx="1766952" cy="524456"/>
          </a:xfrm>
          <a:prstGeom prst="rect">
            <a:avLst/>
          </a:prstGeom>
          <a:noFill/>
          <a:ln>
            <a:noFill/>
          </a:ln>
        </p:spPr>
      </p:pic>
      <p:pic>
        <p:nvPicPr>
          <p:cNvPr id="36" name="Google Shape;36;p23"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6"/>
        <p:cNvGrpSpPr/>
        <p:nvPr/>
      </p:nvGrpSpPr>
      <p:grpSpPr>
        <a:xfrm>
          <a:off x="0" y="0"/>
          <a:ext cx="0" cy="0"/>
          <a:chOff x="0" y="0"/>
          <a:chExt cx="0" cy="0"/>
        </a:xfrm>
      </p:grpSpPr>
      <p:sp>
        <p:nvSpPr>
          <p:cNvPr id="187" name="Google Shape;187;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1"/>
          <p:cNvSpPr>
            <a:spLocks noGrp="1"/>
          </p:cNvSpPr>
          <p:nvPr>
            <p:ph type="pic" idx="2"/>
          </p:nvPr>
        </p:nvSpPr>
        <p:spPr>
          <a:xfrm>
            <a:off x="3887391" y="987426"/>
            <a:ext cx="4629150" cy="4873625"/>
          </a:xfrm>
          <a:prstGeom prst="rect">
            <a:avLst/>
          </a:prstGeom>
          <a:noFill/>
          <a:ln>
            <a:noFill/>
          </a:ln>
        </p:spPr>
      </p:sp>
      <p:sp>
        <p:nvSpPr>
          <p:cNvPr id="189" name="Google Shape;189;p4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0" name="Google Shape;190;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3"/>
        <p:cNvGrpSpPr/>
        <p:nvPr/>
      </p:nvGrpSpPr>
      <p:grpSpPr>
        <a:xfrm>
          <a:off x="0" y="0"/>
          <a:ext cx="0" cy="0"/>
          <a:chOff x="0" y="0"/>
          <a:chExt cx="0" cy="0"/>
        </a:xfrm>
      </p:grpSpPr>
      <p:sp>
        <p:nvSpPr>
          <p:cNvPr id="194" name="Google Shape;194;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05"/>
        <p:cNvGrpSpPr/>
        <p:nvPr/>
      </p:nvGrpSpPr>
      <p:grpSpPr>
        <a:xfrm>
          <a:off x="0" y="0"/>
          <a:ext cx="0" cy="0"/>
          <a:chOff x="0" y="0"/>
          <a:chExt cx="0" cy="0"/>
        </a:xfrm>
      </p:grpSpPr>
      <p:pic>
        <p:nvPicPr>
          <p:cNvPr id="206" name="Google Shape;206;p44"/>
          <p:cNvPicPr preferRelativeResize="0"/>
          <p:nvPr/>
        </p:nvPicPr>
        <p:blipFill rotWithShape="1">
          <a:blip r:embed="rId2">
            <a:alphaModFix/>
          </a:blip>
          <a:srcRect/>
          <a:stretch/>
        </p:blipFill>
        <p:spPr>
          <a:xfrm>
            <a:off x="3098785" y="1789882"/>
            <a:ext cx="5850732" cy="3900488"/>
          </a:xfrm>
          <a:prstGeom prst="rect">
            <a:avLst/>
          </a:prstGeom>
          <a:noFill/>
          <a:ln>
            <a:noFill/>
          </a:ln>
        </p:spPr>
      </p:pic>
      <p:pic>
        <p:nvPicPr>
          <p:cNvPr id="207" name="Google Shape;207;p44"/>
          <p:cNvPicPr preferRelativeResize="0"/>
          <p:nvPr/>
        </p:nvPicPr>
        <p:blipFill rotWithShape="1">
          <a:blip r:embed="rId3">
            <a:alphaModFix/>
          </a:blip>
          <a:srcRect/>
          <a:stretch/>
        </p:blipFill>
        <p:spPr>
          <a:xfrm>
            <a:off x="155954" y="5726746"/>
            <a:ext cx="3464417" cy="1028286"/>
          </a:xfrm>
          <a:prstGeom prst="rect">
            <a:avLst/>
          </a:prstGeom>
          <a:noFill/>
          <a:ln>
            <a:noFill/>
          </a:ln>
        </p:spPr>
      </p:pic>
      <p:sp>
        <p:nvSpPr>
          <p:cNvPr id="208" name="Google Shape;208;p44"/>
          <p:cNvSpPr/>
          <p:nvPr/>
        </p:nvSpPr>
        <p:spPr>
          <a:xfrm>
            <a:off x="0" y="19408"/>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09" name="Google Shape;209;p44"/>
          <p:cNvSpPr/>
          <p:nvPr/>
        </p:nvSpPr>
        <p:spPr>
          <a:xfrm>
            <a:off x="4079278" y="6453053"/>
            <a:ext cx="5064722"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10" name="Google Shape;210;p44"/>
          <p:cNvSpPr txBox="1">
            <a:spLocks noGrp="1"/>
          </p:cNvSpPr>
          <p:nvPr>
            <p:ph type="body" idx="1"/>
          </p:nvPr>
        </p:nvSpPr>
        <p:spPr>
          <a:xfrm>
            <a:off x="1" y="404813"/>
            <a:ext cx="9136063" cy="49922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4"/>
          <p:cNvSpPr txBox="1">
            <a:spLocks noGrp="1"/>
          </p:cNvSpPr>
          <p:nvPr>
            <p:ph type="body" idx="2"/>
          </p:nvPr>
        </p:nvSpPr>
        <p:spPr>
          <a:xfrm>
            <a:off x="682890" y="1424023"/>
            <a:ext cx="7881787" cy="423747"/>
          </a:xfrm>
          <a:prstGeom prst="rect">
            <a:avLst/>
          </a:prstGeom>
          <a:solidFill>
            <a:srgbClr val="BBD6EE"/>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rgbClr val="0C0C0C"/>
              </a:buClr>
              <a:buSzPts val="2400"/>
              <a:buNone/>
              <a:defRPr b="1">
                <a:solidFill>
                  <a:srgbClr val="0C0C0C"/>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4"/>
          <p:cNvSpPr txBox="1">
            <a:spLocks noGrp="1"/>
          </p:cNvSpPr>
          <p:nvPr>
            <p:ph type="body" idx="3"/>
          </p:nvPr>
        </p:nvSpPr>
        <p:spPr>
          <a:xfrm>
            <a:off x="6813887" y="6145078"/>
            <a:ext cx="2136775" cy="307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350"/>
              <a:buNone/>
              <a:defRPr sz="135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44"/>
          <p:cNvSpPr txBox="1">
            <a:spLocks noGrp="1"/>
          </p:cNvSpPr>
          <p:nvPr>
            <p:ph type="body" idx="4"/>
          </p:nvPr>
        </p:nvSpPr>
        <p:spPr>
          <a:xfrm>
            <a:off x="4378196" y="6145076"/>
            <a:ext cx="2136775" cy="292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350"/>
              <a:buNone/>
              <a:defRPr sz="135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14"/>
        <p:cNvGrpSpPr/>
        <p:nvPr/>
      </p:nvGrpSpPr>
      <p:grpSpPr>
        <a:xfrm>
          <a:off x="0" y="0"/>
          <a:ext cx="0" cy="0"/>
          <a:chOff x="0" y="0"/>
          <a:chExt cx="0" cy="0"/>
        </a:xfrm>
      </p:grpSpPr>
      <p:sp>
        <p:nvSpPr>
          <p:cNvPr id="215" name="Google Shape;215;p45"/>
          <p:cNvSpPr/>
          <p:nvPr/>
        </p:nvSpPr>
        <p:spPr>
          <a:xfrm>
            <a:off x="0" y="2"/>
            <a:ext cx="9144000" cy="57790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16" name="Google Shape;216;p45"/>
          <p:cNvSpPr/>
          <p:nvPr/>
        </p:nvSpPr>
        <p:spPr>
          <a:xfrm>
            <a:off x="-1" y="6421317"/>
            <a:ext cx="9144001" cy="436685"/>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17" name="Google Shape;217;p45"/>
          <p:cNvSpPr txBox="1"/>
          <p:nvPr/>
        </p:nvSpPr>
        <p:spPr>
          <a:xfrm>
            <a:off x="3058370" y="6012826"/>
            <a:ext cx="3079511"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350"/>
              <a:buFont typeface="Calibri"/>
              <a:buNone/>
            </a:pPr>
            <a:r>
              <a:rPr lang="en-US" sz="1350" b="1" i="0" u="sng" strike="noStrike" cap="none">
                <a:solidFill>
                  <a:srgbClr val="FFFFFF"/>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www.floridaearlylearning.com</a:t>
            </a:r>
            <a:endParaRPr sz="1350" b="1" i="0" u="none" strike="noStrike" cap="none">
              <a:solidFill>
                <a:srgbClr val="FFFFFF"/>
              </a:solidFill>
              <a:latin typeface="Calibri"/>
              <a:ea typeface="Calibri"/>
              <a:cs typeface="Calibri"/>
              <a:sym typeface="Calibri"/>
            </a:endParaRPr>
          </a:p>
        </p:txBody>
      </p:sp>
      <p:pic>
        <p:nvPicPr>
          <p:cNvPr id="218" name="Google Shape;218;p45"/>
          <p:cNvPicPr preferRelativeResize="0"/>
          <p:nvPr/>
        </p:nvPicPr>
        <p:blipFill rotWithShape="1">
          <a:blip r:embed="rId3">
            <a:alphaModFix/>
          </a:blip>
          <a:srcRect/>
          <a:stretch/>
        </p:blipFill>
        <p:spPr>
          <a:xfrm>
            <a:off x="4711459" y="1535841"/>
            <a:ext cx="4193882" cy="2795921"/>
          </a:xfrm>
          <a:prstGeom prst="rect">
            <a:avLst/>
          </a:prstGeom>
          <a:noFill/>
          <a:ln>
            <a:noFill/>
          </a:ln>
        </p:spPr>
      </p:pic>
      <p:pic>
        <p:nvPicPr>
          <p:cNvPr id="219" name="Google Shape;219;p45"/>
          <p:cNvPicPr preferRelativeResize="0"/>
          <p:nvPr/>
        </p:nvPicPr>
        <p:blipFill rotWithShape="1">
          <a:blip r:embed="rId4">
            <a:alphaModFix/>
          </a:blip>
          <a:srcRect/>
          <a:stretch/>
        </p:blipFill>
        <p:spPr>
          <a:xfrm>
            <a:off x="253311" y="1545847"/>
            <a:ext cx="4178873" cy="2785915"/>
          </a:xfrm>
          <a:prstGeom prst="rect">
            <a:avLst/>
          </a:prstGeom>
          <a:noFill/>
          <a:ln>
            <a:noFill/>
          </a:ln>
        </p:spPr>
      </p:pic>
      <p:sp>
        <p:nvSpPr>
          <p:cNvPr id="220" name="Google Shape;220;p45"/>
          <p:cNvSpPr txBox="1"/>
          <p:nvPr/>
        </p:nvSpPr>
        <p:spPr>
          <a:xfrm>
            <a:off x="-1" y="5742"/>
            <a:ext cx="9144001"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000"/>
              <a:buFont typeface="Calibri"/>
              <a:buNone/>
            </a:pPr>
            <a:r>
              <a:rPr lang="en-US" sz="3000" b="1" i="0" u="none" strike="noStrike" cap="none">
                <a:solidFill>
                  <a:schemeClr val="lt1"/>
                </a:solidFill>
                <a:latin typeface="Calibri"/>
                <a:ea typeface="Calibri"/>
                <a:cs typeface="Calibri"/>
                <a:sym typeface="Calibri"/>
              </a:rPr>
              <a:t>Questions?</a:t>
            </a:r>
            <a:endParaRPr/>
          </a:p>
        </p:txBody>
      </p:sp>
      <p:pic>
        <p:nvPicPr>
          <p:cNvPr id="221" name="Google Shape;221;p45"/>
          <p:cNvPicPr preferRelativeResize="0"/>
          <p:nvPr/>
        </p:nvPicPr>
        <p:blipFill rotWithShape="1">
          <a:blip r:embed="rId5">
            <a:alphaModFix/>
          </a:blip>
          <a:srcRect/>
          <a:stretch/>
        </p:blipFill>
        <p:spPr>
          <a:xfrm>
            <a:off x="108815" y="5900041"/>
            <a:ext cx="1766952" cy="524456"/>
          </a:xfrm>
          <a:prstGeom prst="rect">
            <a:avLst/>
          </a:prstGeom>
          <a:noFill/>
          <a:ln>
            <a:noFill/>
          </a:ln>
        </p:spPr>
      </p:pic>
      <p:pic>
        <p:nvPicPr>
          <p:cNvPr id="222" name="Google Shape;222;p45" descr="http://intranet.fldoe.org/Communications/images/fdoelogocolor.jpg"/>
          <p:cNvPicPr preferRelativeResize="0"/>
          <p:nvPr/>
        </p:nvPicPr>
        <p:blipFill rotWithShape="1">
          <a:blip r:embed="rId6">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223"/>
        <p:cNvGrpSpPr/>
        <p:nvPr/>
      </p:nvGrpSpPr>
      <p:grpSpPr>
        <a:xfrm>
          <a:off x="0" y="0"/>
          <a:ext cx="0" cy="0"/>
          <a:chOff x="0" y="0"/>
          <a:chExt cx="0" cy="0"/>
        </a:xfrm>
      </p:grpSpPr>
      <p:sp>
        <p:nvSpPr>
          <p:cNvPr id="224" name="Google Shape;224;p46"/>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46"/>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1">
              <a:solidFill>
                <a:schemeClr val="lt1"/>
              </a:solidFill>
              <a:latin typeface="Calibri"/>
              <a:ea typeface="Calibri"/>
              <a:cs typeface="Calibri"/>
              <a:sym typeface="Calibri"/>
            </a:endParaRPr>
          </a:p>
        </p:txBody>
      </p:sp>
      <p:sp>
        <p:nvSpPr>
          <p:cNvPr id="226" name="Google Shape;226;p46"/>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46"/>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46"/>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9" name="Google Shape;229;p46"/>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6"/>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6"/>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lt1"/>
                </a:solidFill>
                <a:latin typeface="Calibri"/>
                <a:ea typeface="Calibri"/>
                <a:cs typeface="Calibri"/>
                <a:sym typeface="Calibri"/>
              </a:defRPr>
            </a:lvl1pPr>
            <a:lvl2pPr marL="0" lvl="1" indent="0" algn="r">
              <a:spcBef>
                <a:spcPts val="0"/>
              </a:spcBef>
              <a:buNone/>
              <a:defRPr sz="1200" b="1">
                <a:solidFill>
                  <a:schemeClr val="lt1"/>
                </a:solidFill>
                <a:latin typeface="Calibri"/>
                <a:ea typeface="Calibri"/>
                <a:cs typeface="Calibri"/>
                <a:sym typeface="Calibri"/>
              </a:defRPr>
            </a:lvl2pPr>
            <a:lvl3pPr marL="0" lvl="2" indent="0" algn="r">
              <a:spcBef>
                <a:spcPts val="0"/>
              </a:spcBef>
              <a:buNone/>
              <a:defRPr sz="1200" b="1">
                <a:solidFill>
                  <a:schemeClr val="lt1"/>
                </a:solidFill>
                <a:latin typeface="Calibri"/>
                <a:ea typeface="Calibri"/>
                <a:cs typeface="Calibri"/>
                <a:sym typeface="Calibri"/>
              </a:defRPr>
            </a:lvl3pPr>
            <a:lvl4pPr marL="0" lvl="3" indent="0" algn="r">
              <a:spcBef>
                <a:spcPts val="0"/>
              </a:spcBef>
              <a:buNone/>
              <a:defRPr sz="1200" b="1">
                <a:solidFill>
                  <a:schemeClr val="lt1"/>
                </a:solidFill>
                <a:latin typeface="Calibri"/>
                <a:ea typeface="Calibri"/>
                <a:cs typeface="Calibri"/>
                <a:sym typeface="Calibri"/>
              </a:defRPr>
            </a:lvl4pPr>
            <a:lvl5pPr marL="0" lvl="4" indent="0" algn="r">
              <a:spcBef>
                <a:spcPts val="0"/>
              </a:spcBef>
              <a:buNone/>
              <a:defRPr sz="1200" b="1">
                <a:solidFill>
                  <a:schemeClr val="lt1"/>
                </a:solidFill>
                <a:latin typeface="Calibri"/>
                <a:ea typeface="Calibri"/>
                <a:cs typeface="Calibri"/>
                <a:sym typeface="Calibri"/>
              </a:defRPr>
            </a:lvl5pPr>
            <a:lvl6pPr marL="0" lvl="5" indent="0" algn="r">
              <a:spcBef>
                <a:spcPts val="0"/>
              </a:spcBef>
              <a:buNone/>
              <a:defRPr sz="1200" b="1">
                <a:solidFill>
                  <a:schemeClr val="lt1"/>
                </a:solidFill>
                <a:latin typeface="Calibri"/>
                <a:ea typeface="Calibri"/>
                <a:cs typeface="Calibri"/>
                <a:sym typeface="Calibri"/>
              </a:defRPr>
            </a:lvl6pPr>
            <a:lvl7pPr marL="0" lvl="6" indent="0" algn="r">
              <a:spcBef>
                <a:spcPts val="0"/>
              </a:spcBef>
              <a:buNone/>
              <a:defRPr sz="1200" b="1">
                <a:solidFill>
                  <a:schemeClr val="lt1"/>
                </a:solidFill>
                <a:latin typeface="Calibri"/>
                <a:ea typeface="Calibri"/>
                <a:cs typeface="Calibri"/>
                <a:sym typeface="Calibri"/>
              </a:defRPr>
            </a:lvl7pPr>
            <a:lvl8pPr marL="0" lvl="7" indent="0" algn="r">
              <a:spcBef>
                <a:spcPts val="0"/>
              </a:spcBef>
              <a:buNone/>
              <a:defRPr sz="1200" b="1">
                <a:solidFill>
                  <a:schemeClr val="lt1"/>
                </a:solidFill>
                <a:latin typeface="Calibri"/>
                <a:ea typeface="Calibri"/>
                <a:cs typeface="Calibri"/>
                <a:sym typeface="Calibri"/>
              </a:defRPr>
            </a:lvl8pPr>
            <a:lvl9pPr marL="0" lvl="8" indent="0" algn="r">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2" name="Google Shape;232;p46"/>
          <p:cNvPicPr preferRelativeResize="0"/>
          <p:nvPr/>
        </p:nvPicPr>
        <p:blipFill rotWithShape="1">
          <a:blip r:embed="rId2">
            <a:alphaModFix/>
          </a:blip>
          <a:srcRect/>
          <a:stretch/>
        </p:blipFill>
        <p:spPr>
          <a:xfrm>
            <a:off x="108815" y="5900041"/>
            <a:ext cx="1766952" cy="524456"/>
          </a:xfrm>
          <a:prstGeom prst="rect">
            <a:avLst/>
          </a:prstGeom>
          <a:noFill/>
          <a:ln>
            <a:noFill/>
          </a:ln>
        </p:spPr>
      </p:pic>
      <p:pic>
        <p:nvPicPr>
          <p:cNvPr id="233" name="Google Shape;233;p46"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234"/>
        <p:cNvGrpSpPr/>
        <p:nvPr/>
      </p:nvGrpSpPr>
      <p:grpSpPr>
        <a:xfrm>
          <a:off x="0" y="0"/>
          <a:ext cx="0" cy="0"/>
          <a:chOff x="0" y="0"/>
          <a:chExt cx="0" cy="0"/>
        </a:xfrm>
      </p:grpSpPr>
      <p:sp>
        <p:nvSpPr>
          <p:cNvPr id="235" name="Google Shape;235;p47"/>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47"/>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1">
              <a:solidFill>
                <a:schemeClr val="lt1"/>
              </a:solidFill>
              <a:latin typeface="Calibri"/>
              <a:ea typeface="Calibri"/>
              <a:cs typeface="Calibri"/>
              <a:sym typeface="Calibri"/>
            </a:endParaRPr>
          </a:p>
        </p:txBody>
      </p:sp>
      <p:sp>
        <p:nvSpPr>
          <p:cNvPr id="237" name="Google Shape;237;p47"/>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47"/>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47"/>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0" name="Google Shape;240;p47"/>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47"/>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47"/>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lt1"/>
                </a:solidFill>
                <a:latin typeface="Calibri"/>
                <a:ea typeface="Calibri"/>
                <a:cs typeface="Calibri"/>
                <a:sym typeface="Calibri"/>
              </a:defRPr>
            </a:lvl1pPr>
            <a:lvl2pPr marL="0" lvl="1" indent="0" algn="r">
              <a:spcBef>
                <a:spcPts val="0"/>
              </a:spcBef>
              <a:buNone/>
              <a:defRPr sz="1200" b="1">
                <a:solidFill>
                  <a:schemeClr val="lt1"/>
                </a:solidFill>
                <a:latin typeface="Calibri"/>
                <a:ea typeface="Calibri"/>
                <a:cs typeface="Calibri"/>
                <a:sym typeface="Calibri"/>
              </a:defRPr>
            </a:lvl2pPr>
            <a:lvl3pPr marL="0" lvl="2" indent="0" algn="r">
              <a:spcBef>
                <a:spcPts val="0"/>
              </a:spcBef>
              <a:buNone/>
              <a:defRPr sz="1200" b="1">
                <a:solidFill>
                  <a:schemeClr val="lt1"/>
                </a:solidFill>
                <a:latin typeface="Calibri"/>
                <a:ea typeface="Calibri"/>
                <a:cs typeface="Calibri"/>
                <a:sym typeface="Calibri"/>
              </a:defRPr>
            </a:lvl3pPr>
            <a:lvl4pPr marL="0" lvl="3" indent="0" algn="r">
              <a:spcBef>
                <a:spcPts val="0"/>
              </a:spcBef>
              <a:buNone/>
              <a:defRPr sz="1200" b="1">
                <a:solidFill>
                  <a:schemeClr val="lt1"/>
                </a:solidFill>
                <a:latin typeface="Calibri"/>
                <a:ea typeface="Calibri"/>
                <a:cs typeface="Calibri"/>
                <a:sym typeface="Calibri"/>
              </a:defRPr>
            </a:lvl4pPr>
            <a:lvl5pPr marL="0" lvl="4" indent="0" algn="r">
              <a:spcBef>
                <a:spcPts val="0"/>
              </a:spcBef>
              <a:buNone/>
              <a:defRPr sz="1200" b="1">
                <a:solidFill>
                  <a:schemeClr val="lt1"/>
                </a:solidFill>
                <a:latin typeface="Calibri"/>
                <a:ea typeface="Calibri"/>
                <a:cs typeface="Calibri"/>
                <a:sym typeface="Calibri"/>
              </a:defRPr>
            </a:lvl5pPr>
            <a:lvl6pPr marL="0" lvl="5" indent="0" algn="r">
              <a:spcBef>
                <a:spcPts val="0"/>
              </a:spcBef>
              <a:buNone/>
              <a:defRPr sz="1200" b="1">
                <a:solidFill>
                  <a:schemeClr val="lt1"/>
                </a:solidFill>
                <a:latin typeface="Calibri"/>
                <a:ea typeface="Calibri"/>
                <a:cs typeface="Calibri"/>
                <a:sym typeface="Calibri"/>
              </a:defRPr>
            </a:lvl6pPr>
            <a:lvl7pPr marL="0" lvl="6" indent="0" algn="r">
              <a:spcBef>
                <a:spcPts val="0"/>
              </a:spcBef>
              <a:buNone/>
              <a:defRPr sz="1200" b="1">
                <a:solidFill>
                  <a:schemeClr val="lt1"/>
                </a:solidFill>
                <a:latin typeface="Calibri"/>
                <a:ea typeface="Calibri"/>
                <a:cs typeface="Calibri"/>
                <a:sym typeface="Calibri"/>
              </a:defRPr>
            </a:lvl7pPr>
            <a:lvl8pPr marL="0" lvl="7" indent="0" algn="r">
              <a:spcBef>
                <a:spcPts val="0"/>
              </a:spcBef>
              <a:buNone/>
              <a:defRPr sz="1200" b="1">
                <a:solidFill>
                  <a:schemeClr val="lt1"/>
                </a:solidFill>
                <a:latin typeface="Calibri"/>
                <a:ea typeface="Calibri"/>
                <a:cs typeface="Calibri"/>
                <a:sym typeface="Calibri"/>
              </a:defRPr>
            </a:lvl8pPr>
            <a:lvl9pPr marL="0" lvl="8" indent="0" algn="r">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3" name="Google Shape;243;p47"/>
          <p:cNvPicPr preferRelativeResize="0"/>
          <p:nvPr/>
        </p:nvPicPr>
        <p:blipFill rotWithShape="1">
          <a:blip r:embed="rId2">
            <a:alphaModFix/>
          </a:blip>
          <a:srcRect/>
          <a:stretch/>
        </p:blipFill>
        <p:spPr>
          <a:xfrm>
            <a:off x="108815" y="5900041"/>
            <a:ext cx="1766952" cy="524456"/>
          </a:xfrm>
          <a:prstGeom prst="rect">
            <a:avLst/>
          </a:prstGeom>
          <a:noFill/>
          <a:ln>
            <a:noFill/>
          </a:ln>
        </p:spPr>
      </p:pic>
      <p:pic>
        <p:nvPicPr>
          <p:cNvPr id="244" name="Google Shape;244;p47"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245"/>
        <p:cNvGrpSpPr/>
        <p:nvPr/>
      </p:nvGrpSpPr>
      <p:grpSpPr>
        <a:xfrm>
          <a:off x="0" y="0"/>
          <a:ext cx="0" cy="0"/>
          <a:chOff x="0" y="0"/>
          <a:chExt cx="0" cy="0"/>
        </a:xfrm>
      </p:grpSpPr>
      <p:sp>
        <p:nvSpPr>
          <p:cNvPr id="246" name="Google Shape;246;p48"/>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48"/>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1">
              <a:solidFill>
                <a:schemeClr val="lt1"/>
              </a:solidFill>
              <a:latin typeface="Calibri"/>
              <a:ea typeface="Calibri"/>
              <a:cs typeface="Calibri"/>
              <a:sym typeface="Calibri"/>
            </a:endParaRPr>
          </a:p>
        </p:txBody>
      </p:sp>
      <p:sp>
        <p:nvSpPr>
          <p:cNvPr id="248" name="Google Shape;248;p48"/>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48"/>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48"/>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1" name="Google Shape;251;p48"/>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48"/>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48"/>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lt1"/>
                </a:solidFill>
                <a:latin typeface="Calibri"/>
                <a:ea typeface="Calibri"/>
                <a:cs typeface="Calibri"/>
                <a:sym typeface="Calibri"/>
              </a:defRPr>
            </a:lvl1pPr>
            <a:lvl2pPr marL="0" lvl="1" indent="0" algn="r">
              <a:spcBef>
                <a:spcPts val="0"/>
              </a:spcBef>
              <a:buNone/>
              <a:defRPr sz="1200" b="1">
                <a:solidFill>
                  <a:schemeClr val="lt1"/>
                </a:solidFill>
                <a:latin typeface="Calibri"/>
                <a:ea typeface="Calibri"/>
                <a:cs typeface="Calibri"/>
                <a:sym typeface="Calibri"/>
              </a:defRPr>
            </a:lvl2pPr>
            <a:lvl3pPr marL="0" lvl="2" indent="0" algn="r">
              <a:spcBef>
                <a:spcPts val="0"/>
              </a:spcBef>
              <a:buNone/>
              <a:defRPr sz="1200" b="1">
                <a:solidFill>
                  <a:schemeClr val="lt1"/>
                </a:solidFill>
                <a:latin typeface="Calibri"/>
                <a:ea typeface="Calibri"/>
                <a:cs typeface="Calibri"/>
                <a:sym typeface="Calibri"/>
              </a:defRPr>
            </a:lvl3pPr>
            <a:lvl4pPr marL="0" lvl="3" indent="0" algn="r">
              <a:spcBef>
                <a:spcPts val="0"/>
              </a:spcBef>
              <a:buNone/>
              <a:defRPr sz="1200" b="1">
                <a:solidFill>
                  <a:schemeClr val="lt1"/>
                </a:solidFill>
                <a:latin typeface="Calibri"/>
                <a:ea typeface="Calibri"/>
                <a:cs typeface="Calibri"/>
                <a:sym typeface="Calibri"/>
              </a:defRPr>
            </a:lvl4pPr>
            <a:lvl5pPr marL="0" lvl="4" indent="0" algn="r">
              <a:spcBef>
                <a:spcPts val="0"/>
              </a:spcBef>
              <a:buNone/>
              <a:defRPr sz="1200" b="1">
                <a:solidFill>
                  <a:schemeClr val="lt1"/>
                </a:solidFill>
                <a:latin typeface="Calibri"/>
                <a:ea typeface="Calibri"/>
                <a:cs typeface="Calibri"/>
                <a:sym typeface="Calibri"/>
              </a:defRPr>
            </a:lvl5pPr>
            <a:lvl6pPr marL="0" lvl="5" indent="0" algn="r">
              <a:spcBef>
                <a:spcPts val="0"/>
              </a:spcBef>
              <a:buNone/>
              <a:defRPr sz="1200" b="1">
                <a:solidFill>
                  <a:schemeClr val="lt1"/>
                </a:solidFill>
                <a:latin typeface="Calibri"/>
                <a:ea typeface="Calibri"/>
                <a:cs typeface="Calibri"/>
                <a:sym typeface="Calibri"/>
              </a:defRPr>
            </a:lvl6pPr>
            <a:lvl7pPr marL="0" lvl="6" indent="0" algn="r">
              <a:spcBef>
                <a:spcPts val="0"/>
              </a:spcBef>
              <a:buNone/>
              <a:defRPr sz="1200" b="1">
                <a:solidFill>
                  <a:schemeClr val="lt1"/>
                </a:solidFill>
                <a:latin typeface="Calibri"/>
                <a:ea typeface="Calibri"/>
                <a:cs typeface="Calibri"/>
                <a:sym typeface="Calibri"/>
              </a:defRPr>
            </a:lvl7pPr>
            <a:lvl8pPr marL="0" lvl="7" indent="0" algn="r">
              <a:spcBef>
                <a:spcPts val="0"/>
              </a:spcBef>
              <a:buNone/>
              <a:defRPr sz="1200" b="1">
                <a:solidFill>
                  <a:schemeClr val="lt1"/>
                </a:solidFill>
                <a:latin typeface="Calibri"/>
                <a:ea typeface="Calibri"/>
                <a:cs typeface="Calibri"/>
                <a:sym typeface="Calibri"/>
              </a:defRPr>
            </a:lvl8pPr>
            <a:lvl9pPr marL="0" lvl="8" indent="0" algn="r">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4" name="Google Shape;254;p48"/>
          <p:cNvPicPr preferRelativeResize="0"/>
          <p:nvPr/>
        </p:nvPicPr>
        <p:blipFill rotWithShape="1">
          <a:blip r:embed="rId2">
            <a:alphaModFix/>
          </a:blip>
          <a:srcRect/>
          <a:stretch/>
        </p:blipFill>
        <p:spPr>
          <a:xfrm>
            <a:off x="108815" y="5900041"/>
            <a:ext cx="1766952" cy="524456"/>
          </a:xfrm>
          <a:prstGeom prst="rect">
            <a:avLst/>
          </a:prstGeom>
          <a:noFill/>
          <a:ln>
            <a:noFill/>
          </a:ln>
        </p:spPr>
      </p:pic>
      <p:pic>
        <p:nvPicPr>
          <p:cNvPr id="255" name="Google Shape;255;p48"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
        <p:cNvGrpSpPr/>
        <p:nvPr/>
      </p:nvGrpSpPr>
      <p:grpSpPr>
        <a:xfrm>
          <a:off x="0" y="0"/>
          <a:ext cx="0" cy="0"/>
          <a:chOff x="0" y="0"/>
          <a:chExt cx="0" cy="0"/>
        </a:xfrm>
      </p:grpSpPr>
      <p:sp>
        <p:nvSpPr>
          <p:cNvPr id="38" name="Google Shape;38;p24"/>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4"/>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40" name="Google Shape;40;p24"/>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3" name="Google Shape;43;p24"/>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24"/>
          <p:cNvPicPr preferRelativeResize="0"/>
          <p:nvPr/>
        </p:nvPicPr>
        <p:blipFill rotWithShape="1">
          <a:blip r:embed="rId2">
            <a:alphaModFix/>
          </a:blip>
          <a:srcRect/>
          <a:stretch/>
        </p:blipFill>
        <p:spPr>
          <a:xfrm>
            <a:off x="90154" y="5866416"/>
            <a:ext cx="1766952" cy="524456"/>
          </a:xfrm>
          <a:prstGeom prst="rect">
            <a:avLst/>
          </a:prstGeom>
          <a:noFill/>
          <a:ln>
            <a:noFill/>
          </a:ln>
        </p:spPr>
      </p:pic>
      <p:pic>
        <p:nvPicPr>
          <p:cNvPr id="47" name="Google Shape;47;p24"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48"/>
        <p:cNvGrpSpPr/>
        <p:nvPr/>
      </p:nvGrpSpPr>
      <p:grpSpPr>
        <a:xfrm>
          <a:off x="0" y="0"/>
          <a:ext cx="0" cy="0"/>
          <a:chOff x="0" y="0"/>
          <a:chExt cx="0" cy="0"/>
        </a:xfrm>
      </p:grpSpPr>
      <p:sp>
        <p:nvSpPr>
          <p:cNvPr id="49" name="Google Shape;49;p25"/>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51" name="Google Shape;51;p25"/>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5"/>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5"/>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4" name="Google Shape;54;p25"/>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5"/>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25"/>
          <p:cNvPicPr preferRelativeResize="0"/>
          <p:nvPr/>
        </p:nvPicPr>
        <p:blipFill rotWithShape="1">
          <a:blip r:embed="rId2">
            <a:alphaModFix/>
          </a:blip>
          <a:srcRect/>
          <a:stretch/>
        </p:blipFill>
        <p:spPr>
          <a:xfrm>
            <a:off x="108815" y="5900041"/>
            <a:ext cx="1766952" cy="524456"/>
          </a:xfrm>
          <a:prstGeom prst="rect">
            <a:avLst/>
          </a:prstGeom>
          <a:noFill/>
          <a:ln>
            <a:noFill/>
          </a:ln>
        </p:spPr>
      </p:pic>
      <p:pic>
        <p:nvPicPr>
          <p:cNvPr id="58" name="Google Shape;58;p25"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9"/>
        <p:cNvGrpSpPr/>
        <p:nvPr/>
      </p:nvGrpSpPr>
      <p:grpSpPr>
        <a:xfrm>
          <a:off x="0" y="0"/>
          <a:ext cx="0" cy="0"/>
          <a:chOff x="0" y="0"/>
          <a:chExt cx="0" cy="0"/>
        </a:xfrm>
      </p:grpSpPr>
      <p:sp>
        <p:nvSpPr>
          <p:cNvPr id="60" name="Google Shape;60;p26"/>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6"/>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62" name="Google Shape;62;p26"/>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6"/>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6"/>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65" name="Google Shape;65;p26"/>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26"/>
          <p:cNvPicPr preferRelativeResize="0"/>
          <p:nvPr/>
        </p:nvPicPr>
        <p:blipFill rotWithShape="1">
          <a:blip r:embed="rId2">
            <a:alphaModFix/>
          </a:blip>
          <a:srcRect/>
          <a:stretch/>
        </p:blipFill>
        <p:spPr>
          <a:xfrm>
            <a:off x="53167" y="5900041"/>
            <a:ext cx="1766952" cy="524456"/>
          </a:xfrm>
          <a:prstGeom prst="rect">
            <a:avLst/>
          </a:prstGeom>
          <a:noFill/>
          <a:ln>
            <a:noFill/>
          </a:ln>
        </p:spPr>
      </p:pic>
      <p:pic>
        <p:nvPicPr>
          <p:cNvPr id="69" name="Google Shape;69;p26"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0"/>
        <p:cNvGrpSpPr/>
        <p:nvPr/>
      </p:nvGrpSpPr>
      <p:grpSpPr>
        <a:xfrm>
          <a:off x="0" y="0"/>
          <a:ext cx="0" cy="0"/>
          <a:chOff x="0" y="0"/>
          <a:chExt cx="0" cy="0"/>
        </a:xfrm>
      </p:grpSpPr>
      <p:sp>
        <p:nvSpPr>
          <p:cNvPr id="71" name="Google Shape;71;p27"/>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7"/>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73" name="Google Shape;73;p27"/>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7"/>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76" name="Google Shape;76;p27"/>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27"/>
          <p:cNvPicPr preferRelativeResize="0"/>
          <p:nvPr/>
        </p:nvPicPr>
        <p:blipFill rotWithShape="1">
          <a:blip r:embed="rId2">
            <a:alphaModFix/>
          </a:blip>
          <a:srcRect/>
          <a:stretch/>
        </p:blipFill>
        <p:spPr>
          <a:xfrm>
            <a:off x="71492" y="5883228"/>
            <a:ext cx="1766952" cy="524456"/>
          </a:xfrm>
          <a:prstGeom prst="rect">
            <a:avLst/>
          </a:prstGeom>
          <a:noFill/>
          <a:ln>
            <a:noFill/>
          </a:ln>
        </p:spPr>
      </p:pic>
      <p:pic>
        <p:nvPicPr>
          <p:cNvPr id="80" name="Google Shape;80;p27"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1"/>
        <p:cNvGrpSpPr/>
        <p:nvPr/>
      </p:nvGrpSpPr>
      <p:grpSpPr>
        <a:xfrm>
          <a:off x="0" y="0"/>
          <a:ext cx="0" cy="0"/>
          <a:chOff x="0" y="0"/>
          <a:chExt cx="0" cy="0"/>
        </a:xfrm>
      </p:grpSpPr>
      <p:sp>
        <p:nvSpPr>
          <p:cNvPr id="82" name="Google Shape;82;p28"/>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8"/>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84" name="Google Shape;84;p28"/>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8"/>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8"/>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87" name="Google Shape;87;p28"/>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28"/>
          <p:cNvPicPr preferRelativeResize="0"/>
          <p:nvPr/>
        </p:nvPicPr>
        <p:blipFill rotWithShape="1">
          <a:blip r:embed="rId2">
            <a:alphaModFix/>
          </a:blip>
          <a:srcRect/>
          <a:stretch/>
        </p:blipFill>
        <p:spPr>
          <a:xfrm>
            <a:off x="108815" y="5900041"/>
            <a:ext cx="1766952" cy="524456"/>
          </a:xfrm>
          <a:prstGeom prst="rect">
            <a:avLst/>
          </a:prstGeom>
          <a:noFill/>
          <a:ln>
            <a:noFill/>
          </a:ln>
        </p:spPr>
      </p:pic>
      <p:pic>
        <p:nvPicPr>
          <p:cNvPr id="91" name="Google Shape;91;p28"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9"/>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95" name="Google Shape;95;p29"/>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9"/>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9"/>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98" name="Google Shape;98;p29"/>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29"/>
          <p:cNvPicPr preferRelativeResize="0"/>
          <p:nvPr/>
        </p:nvPicPr>
        <p:blipFill rotWithShape="1">
          <a:blip r:embed="rId2">
            <a:alphaModFix/>
          </a:blip>
          <a:srcRect/>
          <a:stretch/>
        </p:blipFill>
        <p:spPr>
          <a:xfrm>
            <a:off x="108815" y="5900041"/>
            <a:ext cx="1766952" cy="524456"/>
          </a:xfrm>
          <a:prstGeom prst="rect">
            <a:avLst/>
          </a:prstGeom>
          <a:noFill/>
          <a:ln>
            <a:noFill/>
          </a:ln>
        </p:spPr>
      </p:pic>
      <p:pic>
        <p:nvPicPr>
          <p:cNvPr id="102" name="Google Shape;102;p29"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03"/>
        <p:cNvGrpSpPr/>
        <p:nvPr/>
      </p:nvGrpSpPr>
      <p:grpSpPr>
        <a:xfrm>
          <a:off x="0" y="0"/>
          <a:ext cx="0" cy="0"/>
          <a:chOff x="0" y="0"/>
          <a:chExt cx="0" cy="0"/>
        </a:xfrm>
      </p:grpSpPr>
      <p:sp>
        <p:nvSpPr>
          <p:cNvPr id="104" name="Google Shape;104;p30"/>
          <p:cNvSpPr txBox="1">
            <a:spLocks noGrp="1"/>
          </p:cNvSpPr>
          <p:nvPr>
            <p:ph type="body" idx="1"/>
          </p:nvPr>
        </p:nvSpPr>
        <p:spPr>
          <a:xfrm>
            <a:off x="628650" y="1825627"/>
            <a:ext cx="7886700" cy="39855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0"/>
          <p:cNvSpPr/>
          <p:nvPr/>
        </p:nvSpPr>
        <p:spPr>
          <a:xfrm>
            <a:off x="0" y="0"/>
            <a:ext cx="9144000" cy="909728"/>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50"/>
              <a:buFont typeface="Calibri"/>
              <a:buNone/>
            </a:pPr>
            <a:endParaRPr sz="4050" b="1" i="0" u="none" strike="noStrike" cap="none">
              <a:solidFill>
                <a:srgbClr val="FFFFFF"/>
              </a:solidFill>
              <a:latin typeface="Calibri"/>
              <a:ea typeface="Calibri"/>
              <a:cs typeface="Calibri"/>
              <a:sym typeface="Calibri"/>
            </a:endParaRPr>
          </a:p>
        </p:txBody>
      </p:sp>
      <p:sp>
        <p:nvSpPr>
          <p:cNvPr id="106" name="Google Shape;106;p30"/>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0"/>
          <p:cNvSpPr txBox="1">
            <a:spLocks noGrp="1"/>
          </p:cNvSpPr>
          <p:nvPr>
            <p:ph type="body" idx="3"/>
          </p:nvPr>
        </p:nvSpPr>
        <p:spPr>
          <a:xfrm>
            <a:off x="547689" y="1017590"/>
            <a:ext cx="8032750" cy="7000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0"/>
          <p:cNvSpPr/>
          <p:nvPr/>
        </p:nvSpPr>
        <p:spPr>
          <a:xfrm>
            <a:off x="0" y="6448617"/>
            <a:ext cx="9144000" cy="404949"/>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109" name="Google Shape;109;p30"/>
          <p:cNvSpPr txBox="1">
            <a:spLocks noGrp="1"/>
          </p:cNvSpPr>
          <p:nvPr>
            <p:ph type="dt" idx="10"/>
          </p:nvPr>
        </p:nvSpPr>
        <p:spPr>
          <a:xfrm>
            <a:off x="622467" y="6468528"/>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0"/>
          <p:cNvSpPr txBox="1">
            <a:spLocks noGrp="1"/>
          </p:cNvSpPr>
          <p:nvPr>
            <p:ph type="ftr" idx="11"/>
          </p:nvPr>
        </p:nvSpPr>
        <p:spPr>
          <a:xfrm>
            <a:off x="3021013" y="646852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0"/>
          <p:cNvSpPr txBox="1">
            <a:spLocks noGrp="1"/>
          </p:cNvSpPr>
          <p:nvPr>
            <p:ph type="sldNum" idx="12"/>
          </p:nvPr>
        </p:nvSpPr>
        <p:spPr>
          <a:xfrm>
            <a:off x="6457950" y="646852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30"/>
          <p:cNvPicPr preferRelativeResize="0"/>
          <p:nvPr/>
        </p:nvPicPr>
        <p:blipFill rotWithShape="1">
          <a:blip r:embed="rId2">
            <a:alphaModFix/>
          </a:blip>
          <a:srcRect/>
          <a:stretch/>
        </p:blipFill>
        <p:spPr>
          <a:xfrm>
            <a:off x="108815" y="5900041"/>
            <a:ext cx="1766952" cy="524456"/>
          </a:xfrm>
          <a:prstGeom prst="rect">
            <a:avLst/>
          </a:prstGeom>
          <a:noFill/>
          <a:ln>
            <a:noFill/>
          </a:ln>
        </p:spPr>
      </p:pic>
      <p:pic>
        <p:nvPicPr>
          <p:cNvPr id="113" name="Google Shape;113;p30" descr="http://intranet.fldoe.org/Communications/images/fdoelogocolor.jpg"/>
          <p:cNvPicPr preferRelativeResize="0"/>
          <p:nvPr/>
        </p:nvPicPr>
        <p:blipFill rotWithShape="1">
          <a:blip r:embed="rId3">
            <a:alphaModFix/>
          </a:blip>
          <a:srcRect/>
          <a:stretch/>
        </p:blipFill>
        <p:spPr>
          <a:xfrm>
            <a:off x="7327899" y="5900041"/>
            <a:ext cx="1655097" cy="49083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P0S2eVS61pk"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flbt5.floridaearlylearning.com/docs/Best%20Practices%20for%20Use%20of%20Technology.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rnzBaiggVU&amp;list=PL9LqBixBijCxDW-on4skuF2lA64BJmmnb&amp;index=9&amp;t=13s&amp;pp=iAQB"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dirty="0">
                <a:solidFill>
                  <a:schemeClr val="lt1"/>
                </a:solidFill>
                <a:latin typeface="Calibri"/>
                <a:ea typeface="Calibri"/>
                <a:cs typeface="Calibri"/>
                <a:sym typeface="Calibri"/>
              </a:rPr>
              <a:t>Integrating Technology</a:t>
            </a:r>
            <a:endParaRPr dirty="0"/>
          </a:p>
        </p:txBody>
      </p:sp>
      <p:pic>
        <p:nvPicPr>
          <p:cNvPr id="262" name="Google Shape;262;p1" descr="Teacher and children using technology"/>
          <p:cNvPicPr preferRelativeResize="0"/>
          <p:nvPr/>
        </p:nvPicPr>
        <p:blipFill rotWithShape="1">
          <a:blip r:embed="rId3">
            <a:alphaModFix/>
          </a:blip>
          <a:srcRect/>
          <a:stretch/>
        </p:blipFill>
        <p:spPr>
          <a:xfrm>
            <a:off x="1900370" y="1109031"/>
            <a:ext cx="5319764" cy="354650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63" name="Google Shape;263;p1"/>
          <p:cNvSpPr txBox="1"/>
          <p:nvPr/>
        </p:nvSpPr>
        <p:spPr>
          <a:xfrm>
            <a:off x="2153920" y="4826372"/>
            <a:ext cx="481266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002060"/>
                </a:solidFill>
                <a:latin typeface="Calibri"/>
                <a:ea typeface="Calibri"/>
                <a:cs typeface="Calibri"/>
                <a:sym typeface="Calibri"/>
              </a:rPr>
              <a:t>Module 1</a:t>
            </a:r>
            <a:endParaRPr dirty="0"/>
          </a:p>
          <a:p>
            <a:pPr marL="0" marR="0" lvl="0" indent="0" algn="ctr" rtl="0">
              <a:spcBef>
                <a:spcPts val="0"/>
              </a:spcBef>
              <a:spcAft>
                <a:spcPts val="0"/>
              </a:spcAft>
              <a:buNone/>
            </a:pPr>
            <a:endParaRPr sz="800" b="1" i="0" u="none" strike="noStrike" cap="none" dirty="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r>
              <a:rPr lang="en-US" sz="2800" b="1" i="0" u="none" strike="noStrike" cap="none" dirty="0">
                <a:solidFill>
                  <a:srgbClr val="002060"/>
                </a:solidFill>
                <a:latin typeface="Calibri"/>
                <a:ea typeface="Calibri"/>
                <a:cs typeface="Calibri"/>
                <a:sym typeface="Calibri"/>
              </a:rPr>
              <a:t>Educators</a:t>
            </a:r>
            <a:endParaRPr sz="1575" b="1" i="0" u="none" strike="noStrike" cap="none" dirty="0">
              <a:solidFill>
                <a:srgbClr val="002060"/>
              </a:solidFill>
              <a:latin typeface="Calibri"/>
              <a:ea typeface="Calibri"/>
              <a:cs typeface="Calibri"/>
              <a:sym typeface="Calibri"/>
            </a:endParaRPr>
          </a:p>
        </p:txBody>
      </p:sp>
      <p:cxnSp>
        <p:nvCxnSpPr>
          <p:cNvPr id="264" name="Google Shape;264;p1" title="Decorating line"/>
          <p:cNvCxnSpPr/>
          <p:nvPr/>
        </p:nvCxnSpPr>
        <p:spPr>
          <a:xfrm>
            <a:off x="2296160" y="5386712"/>
            <a:ext cx="4434751" cy="0"/>
          </a:xfrm>
          <a:prstGeom prst="straightConnector1">
            <a:avLst/>
          </a:prstGeom>
          <a:noFill/>
          <a:ln w="9525" cap="flat" cmpd="sng">
            <a:solidFill>
              <a:schemeClr val="accent2"/>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200AFE13-46CE-BA23-A9BC-6B7AAD9473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0"/>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Technology and Our World: Educators May…Cont.</a:t>
            </a:r>
            <a:endParaRPr/>
          </a:p>
        </p:txBody>
      </p:sp>
      <p:sp>
        <p:nvSpPr>
          <p:cNvPr id="349" name="Google Shape;349;p10"/>
          <p:cNvSpPr txBox="1">
            <a:spLocks noGrp="1"/>
          </p:cNvSpPr>
          <p:nvPr>
            <p:ph type="body" idx="1"/>
          </p:nvPr>
        </p:nvSpPr>
        <p:spPr>
          <a:xfrm>
            <a:off x="182880" y="1117153"/>
            <a:ext cx="8793480" cy="10557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sz="3200">
                <a:latin typeface="Calibri"/>
                <a:ea typeface="Calibri"/>
                <a:cs typeface="Calibri"/>
                <a:sym typeface="Calibri"/>
              </a:rPr>
              <a:t>Discuss advantages and disadvantages                                                            of technology in everyday lives</a:t>
            </a:r>
            <a:endParaRPr/>
          </a:p>
          <a:p>
            <a:pPr marL="0" lvl="0" indent="0" algn="l" rtl="0">
              <a:lnSpc>
                <a:spcPct val="90000"/>
              </a:lnSpc>
              <a:spcBef>
                <a:spcPts val="1000"/>
              </a:spcBef>
              <a:spcAft>
                <a:spcPts val="0"/>
              </a:spcAft>
              <a:buClr>
                <a:schemeClr val="dk1"/>
              </a:buClr>
              <a:buSzPts val="3200"/>
              <a:buNone/>
            </a:pPr>
            <a:endParaRPr sz="3200"/>
          </a:p>
        </p:txBody>
      </p:sp>
      <p:sp>
        <p:nvSpPr>
          <p:cNvPr id="350" name="Google Shape;350;p10"/>
          <p:cNvSpPr/>
          <p:nvPr/>
        </p:nvSpPr>
        <p:spPr>
          <a:xfrm>
            <a:off x="182880" y="2172941"/>
            <a:ext cx="3388218" cy="93102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Walking vs.   </a:t>
            </a:r>
            <a:endParaRPr/>
          </a:p>
          <a:p>
            <a:pPr marL="0" marR="0" lvl="0" indent="0" algn="ctr" rtl="0">
              <a:spcBef>
                <a:spcPts val="0"/>
              </a:spcBef>
              <a:spcAft>
                <a:spcPts val="0"/>
              </a:spcAft>
              <a:buNone/>
            </a:pPr>
            <a:r>
              <a:rPr lang="en-US" sz="2800" b="1">
                <a:solidFill>
                  <a:srgbClr val="C00000"/>
                </a:solidFill>
                <a:latin typeface="Calibri"/>
                <a:ea typeface="Calibri"/>
                <a:cs typeface="Calibri"/>
                <a:sym typeface="Calibri"/>
              </a:rPr>
              <a:t>Riding the bus</a:t>
            </a:r>
            <a:endParaRPr/>
          </a:p>
        </p:txBody>
      </p:sp>
      <p:pic>
        <p:nvPicPr>
          <p:cNvPr id="351" name="Google Shape;351;p10" title="Picture of child walking"/>
          <p:cNvPicPr preferRelativeResize="0">
            <a:picLocks noChangeAspect="1"/>
          </p:cNvPicPr>
          <p:nvPr/>
        </p:nvPicPr>
        <p:blipFill rotWithShape="1">
          <a:blip r:embed="rId3">
            <a:alphaModFix/>
          </a:blip>
          <a:srcRect/>
          <a:stretch/>
        </p:blipFill>
        <p:spPr>
          <a:xfrm>
            <a:off x="320709" y="3454614"/>
            <a:ext cx="1828800" cy="18288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52" name="Google Shape;352;p10" title="Picture of a school bus"/>
          <p:cNvPicPr preferRelativeResize="0">
            <a:picLocks noChangeAspect="1"/>
          </p:cNvPicPr>
          <p:nvPr/>
        </p:nvPicPr>
        <p:blipFill rotWithShape="1">
          <a:blip r:embed="rId4">
            <a:alphaModFix/>
          </a:blip>
          <a:srcRect/>
          <a:stretch/>
        </p:blipFill>
        <p:spPr>
          <a:xfrm>
            <a:off x="2217944" y="3454614"/>
            <a:ext cx="1828800" cy="18288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53" name="Google Shape;353;p10"/>
          <p:cNvSpPr/>
          <p:nvPr/>
        </p:nvSpPr>
        <p:spPr>
          <a:xfrm>
            <a:off x="4403306" y="2242780"/>
            <a:ext cx="4351934" cy="93102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Stairs vs. </a:t>
            </a:r>
            <a:endParaRPr/>
          </a:p>
          <a:p>
            <a:pPr marL="0" marR="0" lvl="0" indent="0" algn="ctr" rtl="0">
              <a:spcBef>
                <a:spcPts val="0"/>
              </a:spcBef>
              <a:spcAft>
                <a:spcPts val="0"/>
              </a:spcAft>
              <a:buNone/>
            </a:pPr>
            <a:r>
              <a:rPr lang="en-US" sz="2800" b="1">
                <a:solidFill>
                  <a:srgbClr val="C00000"/>
                </a:solidFill>
                <a:latin typeface="Calibri"/>
                <a:ea typeface="Calibri"/>
                <a:cs typeface="Calibri"/>
                <a:sym typeface="Calibri"/>
              </a:rPr>
              <a:t>Elevator</a:t>
            </a:r>
            <a:endParaRPr/>
          </a:p>
        </p:txBody>
      </p:sp>
      <p:pic>
        <p:nvPicPr>
          <p:cNvPr id="354" name="Google Shape;354;p10" title="Picture of steps"/>
          <p:cNvPicPr preferRelativeResize="0">
            <a:picLocks noChangeAspect="1"/>
          </p:cNvPicPr>
          <p:nvPr/>
        </p:nvPicPr>
        <p:blipFill rotWithShape="1">
          <a:blip r:embed="rId5">
            <a:alphaModFix/>
          </a:blip>
          <a:srcRect l="28942" t="-1" b="1423"/>
          <a:stretch/>
        </p:blipFill>
        <p:spPr>
          <a:xfrm>
            <a:off x="4403306" y="3454614"/>
            <a:ext cx="1818727" cy="18288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55" name="Google Shape;355;p10" title="Picture of an elevator"/>
          <p:cNvPicPr preferRelativeResize="0">
            <a:picLocks noChangeAspect="1"/>
          </p:cNvPicPr>
          <p:nvPr/>
        </p:nvPicPr>
        <p:blipFill rotWithShape="1">
          <a:blip r:embed="rId6">
            <a:alphaModFix/>
          </a:blip>
          <a:srcRect/>
          <a:stretch/>
        </p:blipFill>
        <p:spPr>
          <a:xfrm>
            <a:off x="6218059" y="3454614"/>
            <a:ext cx="2542737" cy="18288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 name="Slide Number Placeholder 2">
            <a:extLst>
              <a:ext uri="{FF2B5EF4-FFF2-40B4-BE49-F238E27FC236}">
                <a16:creationId xmlns:a16="http://schemas.microsoft.com/office/drawing/2014/main" id="{91150692-5AE8-804A-B004-379B86183E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1"/>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Technology and Our World: Educators May… Cont.</a:t>
            </a:r>
            <a:endParaRPr/>
          </a:p>
        </p:txBody>
      </p:sp>
      <p:sp>
        <p:nvSpPr>
          <p:cNvPr id="363" name="Google Shape;363;p11"/>
          <p:cNvSpPr txBox="1">
            <a:spLocks noGrp="1"/>
          </p:cNvSpPr>
          <p:nvPr>
            <p:ph type="body" idx="1"/>
          </p:nvPr>
        </p:nvSpPr>
        <p:spPr>
          <a:xfrm>
            <a:off x="0" y="1177768"/>
            <a:ext cx="9144000" cy="75524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sz="3200" b="1">
                <a:latin typeface="Calibri"/>
                <a:ea typeface="Calibri"/>
                <a:cs typeface="Calibri"/>
                <a:sym typeface="Calibri"/>
              </a:rPr>
              <a:t>Introduce new technologies </a:t>
            </a:r>
            <a:endParaRPr/>
          </a:p>
          <a:p>
            <a:pPr marL="0" lvl="0" indent="0" algn="l" rtl="0">
              <a:lnSpc>
                <a:spcPct val="90000"/>
              </a:lnSpc>
              <a:spcBef>
                <a:spcPts val="1000"/>
              </a:spcBef>
              <a:spcAft>
                <a:spcPts val="0"/>
              </a:spcAft>
              <a:buClr>
                <a:schemeClr val="dk1"/>
              </a:buClr>
              <a:buSzPts val="2800"/>
              <a:buNone/>
            </a:pPr>
            <a:endParaRPr/>
          </a:p>
        </p:txBody>
      </p:sp>
      <p:pic>
        <p:nvPicPr>
          <p:cNvPr id="364" name="Google Shape;364;p11" descr="Tablets"/>
          <p:cNvPicPr preferRelativeResize="0">
            <a:picLocks noChangeAspect="1"/>
          </p:cNvPicPr>
          <p:nvPr/>
        </p:nvPicPr>
        <p:blipFill rotWithShape="1">
          <a:blip r:embed="rId3">
            <a:alphaModFix/>
          </a:blip>
          <a:srcRect/>
          <a:stretch/>
        </p:blipFill>
        <p:spPr>
          <a:xfrm>
            <a:off x="538066" y="2673381"/>
            <a:ext cx="3840480" cy="256032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65" name="Google Shape;365;p11" descr="Table with laptop, light up boards and microscope as technology tools"/>
          <p:cNvPicPr preferRelativeResize="0"/>
          <p:nvPr/>
        </p:nvPicPr>
        <p:blipFill rotWithShape="1">
          <a:blip r:embed="rId4">
            <a:alphaModFix/>
          </a:blip>
          <a:srcRect/>
          <a:stretch/>
        </p:blipFill>
        <p:spPr>
          <a:xfrm>
            <a:off x="4427727" y="2679419"/>
            <a:ext cx="4019175" cy="256032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 name="Slide Number Placeholder 2">
            <a:extLst>
              <a:ext uri="{FF2B5EF4-FFF2-40B4-BE49-F238E27FC236}">
                <a16:creationId xmlns:a16="http://schemas.microsoft.com/office/drawing/2014/main" id="{91485B3D-BE66-9F44-1ACF-0130CD5DB9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2"/>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Integrating the Standards</a:t>
            </a:r>
            <a:endParaRPr/>
          </a:p>
        </p:txBody>
      </p:sp>
      <p:pic>
        <p:nvPicPr>
          <p:cNvPr id="373" name="Google Shape;373;p12" descr="domain item placeholder"/>
          <p:cNvPicPr preferRelativeResize="0"/>
          <p:nvPr/>
        </p:nvPicPr>
        <p:blipFill rotWithShape="1">
          <a:blip r:embed="rId3">
            <a:alphaModFix/>
          </a:blip>
          <a:srcRect/>
          <a:stretch/>
        </p:blipFill>
        <p:spPr>
          <a:xfrm>
            <a:off x="360727" y="1398096"/>
            <a:ext cx="1260389" cy="731520"/>
          </a:xfrm>
          <a:prstGeom prst="rect">
            <a:avLst/>
          </a:prstGeom>
          <a:noFill/>
          <a:ln>
            <a:noFill/>
          </a:ln>
        </p:spPr>
      </p:pic>
      <p:pic>
        <p:nvPicPr>
          <p:cNvPr id="374" name="Google Shape;374;p12" title="Florida Early Learning and Developmental Standards Approaches to Learning Domain Icon "/>
          <p:cNvPicPr preferRelativeResize="0">
            <a:picLocks noChangeAspect="1"/>
          </p:cNvPicPr>
          <p:nvPr/>
        </p:nvPicPr>
        <p:blipFill rotWithShape="1">
          <a:blip r:embed="rId4">
            <a:alphaModFix/>
          </a:blip>
          <a:srcRect/>
          <a:stretch/>
        </p:blipFill>
        <p:spPr>
          <a:xfrm>
            <a:off x="2072492" y="1374185"/>
            <a:ext cx="1275079" cy="731520"/>
          </a:xfrm>
          <a:prstGeom prst="rect">
            <a:avLst/>
          </a:prstGeom>
          <a:noFill/>
          <a:ln>
            <a:noFill/>
          </a:ln>
        </p:spPr>
      </p:pic>
      <p:pic>
        <p:nvPicPr>
          <p:cNvPr id="375" name="Google Shape;375;p12" title="Florida Early Learning and Developmental Standards Language and Literacy Domain Icon "/>
          <p:cNvPicPr preferRelativeResize="0">
            <a:picLocks noChangeAspect="1"/>
          </p:cNvPicPr>
          <p:nvPr/>
        </p:nvPicPr>
        <p:blipFill rotWithShape="1">
          <a:blip r:embed="rId5">
            <a:alphaModFix/>
          </a:blip>
          <a:srcRect/>
          <a:stretch/>
        </p:blipFill>
        <p:spPr>
          <a:xfrm>
            <a:off x="3932058" y="1404441"/>
            <a:ext cx="1279884" cy="731520"/>
          </a:xfrm>
          <a:prstGeom prst="rect">
            <a:avLst/>
          </a:prstGeom>
          <a:noFill/>
          <a:ln>
            <a:noFill/>
          </a:ln>
        </p:spPr>
      </p:pic>
      <p:pic>
        <p:nvPicPr>
          <p:cNvPr id="376" name="Google Shape;376;p12" title="Florida Early Learning and Developmental Standards Mathematical Thinking Domain Icon "/>
          <p:cNvPicPr preferRelativeResize="0">
            <a:picLocks noChangeAspect="1"/>
          </p:cNvPicPr>
          <p:nvPr/>
        </p:nvPicPr>
        <p:blipFill rotWithShape="1">
          <a:blip r:embed="rId6">
            <a:alphaModFix/>
          </a:blip>
          <a:srcRect/>
          <a:stretch/>
        </p:blipFill>
        <p:spPr>
          <a:xfrm>
            <a:off x="5445152" y="1416130"/>
            <a:ext cx="1281218" cy="731520"/>
          </a:xfrm>
          <a:prstGeom prst="rect">
            <a:avLst/>
          </a:prstGeom>
          <a:noFill/>
          <a:ln>
            <a:noFill/>
          </a:ln>
        </p:spPr>
      </p:pic>
      <p:pic>
        <p:nvPicPr>
          <p:cNvPr id="377" name="Google Shape;377;p12" title="Florida Early Learning and Developmental Standards Creative Expression Through the Arts Domain Icon "/>
          <p:cNvPicPr preferRelativeResize="0">
            <a:picLocks noChangeAspect="1"/>
          </p:cNvPicPr>
          <p:nvPr/>
        </p:nvPicPr>
        <p:blipFill rotWithShape="1">
          <a:blip r:embed="rId7">
            <a:alphaModFix/>
          </a:blip>
          <a:srcRect/>
          <a:stretch/>
        </p:blipFill>
        <p:spPr>
          <a:xfrm>
            <a:off x="7153495" y="1411387"/>
            <a:ext cx="1279485" cy="731520"/>
          </a:xfrm>
          <a:prstGeom prst="rect">
            <a:avLst/>
          </a:prstGeom>
          <a:noFill/>
          <a:ln>
            <a:noFill/>
          </a:ln>
        </p:spPr>
      </p:pic>
      <p:sp>
        <p:nvSpPr>
          <p:cNvPr id="378" name="Google Shape;378;p12"/>
          <p:cNvSpPr/>
          <p:nvPr/>
        </p:nvSpPr>
        <p:spPr>
          <a:xfrm>
            <a:off x="357228" y="2402912"/>
            <a:ext cx="8429544" cy="30007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What standard or benchmark are children demonstrating when they do the following?</a:t>
            </a:r>
            <a:endParaRPr dirty="0"/>
          </a:p>
          <a:p>
            <a:pPr marL="0" marR="0" lvl="0" indent="0" algn="l" rtl="0">
              <a:spcBef>
                <a:spcPts val="0"/>
              </a:spcBef>
              <a:spcAft>
                <a:spcPts val="0"/>
              </a:spcAft>
              <a:buNone/>
            </a:pPr>
            <a:r>
              <a:rPr lang="en-US" sz="2100" dirty="0">
                <a:solidFill>
                  <a:schemeClr val="dk1"/>
                </a:solidFill>
                <a:latin typeface="Calibri"/>
                <a:ea typeface="Calibri"/>
                <a:cs typeface="Calibri"/>
                <a:sym typeface="Calibri"/>
              </a:rPr>
              <a:t> </a:t>
            </a:r>
            <a:endParaRPr dirty="0"/>
          </a:p>
          <a:p>
            <a:pPr marL="288925" marR="0" lvl="0" indent="-2286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Use a mouse to move a cursor to a target on the screen</a:t>
            </a:r>
            <a:endParaRPr dirty="0"/>
          </a:p>
          <a:p>
            <a:pPr marL="288925" marR="0" lvl="0" indent="-2286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Know the difference between the left and right mouse button </a:t>
            </a:r>
            <a:endParaRPr dirty="0"/>
          </a:p>
          <a:p>
            <a:pPr marL="288925" marR="0" lvl="0" indent="-2286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Take a digital photo</a:t>
            </a:r>
            <a:endParaRPr dirty="0"/>
          </a:p>
          <a:p>
            <a:pPr marL="288925" marR="0" lvl="0" indent="-2286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Find the numerals on a keyboard</a:t>
            </a:r>
            <a:endParaRPr dirty="0"/>
          </a:p>
          <a:p>
            <a:pPr marL="288925" marR="0" lvl="0" indent="-2286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Type their first name on a keyboard</a:t>
            </a:r>
            <a:endParaRPr sz="1800" dirty="0">
              <a:solidFill>
                <a:srgbClr val="000000"/>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F40E7AAF-912E-4B0E-6846-3F12F38D6A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3"/>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None/>
            </a:pPr>
            <a:r>
              <a:rPr lang="en-US" sz="4000"/>
              <a:t>Integrating the Standards Cont.</a:t>
            </a:r>
            <a:endParaRPr/>
          </a:p>
        </p:txBody>
      </p:sp>
      <p:sp>
        <p:nvSpPr>
          <p:cNvPr id="386" name="Google Shape;386;p13"/>
          <p:cNvSpPr txBox="1"/>
          <p:nvPr/>
        </p:nvSpPr>
        <p:spPr>
          <a:xfrm>
            <a:off x="0" y="1133538"/>
            <a:ext cx="9144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Calibri"/>
                <a:ea typeface="Calibri"/>
                <a:cs typeface="Calibri"/>
                <a:sym typeface="Calibri"/>
              </a:rPr>
              <a:t>How can we use technology to encourage cooperative play? </a:t>
            </a:r>
            <a:endParaRPr/>
          </a:p>
        </p:txBody>
      </p:sp>
      <p:pic>
        <p:nvPicPr>
          <p:cNvPr id="387" name="Google Shape;387;p13" descr="Florida Early Learning and Developmental Standards Social and Emotional Development Domain Icon" title="Florida Early Learning and Developmental Standards Social and Emotional Development Domain Icon "/>
          <p:cNvPicPr preferRelativeResize="0">
            <a:picLocks noChangeAspect="1"/>
          </p:cNvPicPr>
          <p:nvPr/>
        </p:nvPicPr>
        <p:blipFill rotWithShape="1">
          <a:blip r:embed="rId3">
            <a:alphaModFix/>
          </a:blip>
          <a:srcRect/>
          <a:stretch/>
        </p:blipFill>
        <p:spPr>
          <a:xfrm>
            <a:off x="505736" y="2533562"/>
            <a:ext cx="2050708" cy="1188720"/>
          </a:xfrm>
          <a:prstGeom prst="rect">
            <a:avLst/>
          </a:prstGeom>
          <a:noFill/>
          <a:ln>
            <a:noFill/>
          </a:ln>
          <a:effectLst>
            <a:outerShdw blurRad="292100" dist="139700" dir="2700000" algn="tl" rotWithShape="0">
              <a:srgbClr val="333333">
                <a:alpha val="64705"/>
              </a:srgbClr>
            </a:outerShdw>
          </a:effectLst>
        </p:spPr>
      </p:pic>
      <p:sp>
        <p:nvSpPr>
          <p:cNvPr id="388" name="Google Shape;388;p13"/>
          <p:cNvSpPr/>
          <p:nvPr/>
        </p:nvSpPr>
        <p:spPr>
          <a:xfrm>
            <a:off x="307680" y="3971259"/>
            <a:ext cx="2803596" cy="6232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Role Playing</a:t>
            </a:r>
            <a:endParaRPr dirty="0"/>
          </a:p>
        </p:txBody>
      </p:sp>
      <p:sp>
        <p:nvSpPr>
          <p:cNvPr id="389" name="Google Shape;389;p13"/>
          <p:cNvSpPr/>
          <p:nvPr/>
        </p:nvSpPr>
        <p:spPr>
          <a:xfrm>
            <a:off x="307680" y="4594682"/>
            <a:ext cx="3621748" cy="6232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600">
                <a:solidFill>
                  <a:srgbClr val="2F5496"/>
                </a:solidFill>
                <a:latin typeface="Calibri"/>
                <a:ea typeface="Calibri"/>
                <a:cs typeface="Calibri"/>
                <a:sym typeface="Calibri"/>
              </a:rPr>
              <a:t>Problem-Solving</a:t>
            </a:r>
            <a:endParaRPr/>
          </a:p>
        </p:txBody>
      </p:sp>
      <p:pic>
        <p:nvPicPr>
          <p:cNvPr id="390" name="Google Shape;390;p13" descr="Children interacting with tablet"/>
          <p:cNvPicPr preferRelativeResize="0">
            <a:picLocks noChangeAspect="1"/>
          </p:cNvPicPr>
          <p:nvPr/>
        </p:nvPicPr>
        <p:blipFill rotWithShape="1">
          <a:blip r:embed="rId4">
            <a:alphaModFix/>
          </a:blip>
          <a:srcRect/>
          <a:stretch/>
        </p:blipFill>
        <p:spPr>
          <a:xfrm>
            <a:off x="3306487" y="2498750"/>
            <a:ext cx="2921447" cy="194763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91" name="Google Shape;391;p13" title="Florida Early Learning and Developmental Standards Language and Literacy Domain Icon "/>
          <p:cNvPicPr preferRelativeResize="0">
            <a:picLocks noChangeAspect="1"/>
          </p:cNvPicPr>
          <p:nvPr/>
        </p:nvPicPr>
        <p:blipFill rotWithShape="1">
          <a:blip r:embed="rId5">
            <a:alphaModFix/>
          </a:blip>
          <a:srcRect/>
          <a:stretch/>
        </p:blipFill>
        <p:spPr>
          <a:xfrm>
            <a:off x="6523335" y="2533563"/>
            <a:ext cx="2130906" cy="1188720"/>
          </a:xfrm>
          <a:prstGeom prst="rect">
            <a:avLst/>
          </a:prstGeom>
          <a:noFill/>
          <a:ln>
            <a:noFill/>
          </a:ln>
          <a:effectLst>
            <a:outerShdw blurRad="292100" dist="139700" dir="2700000" algn="tl" rotWithShape="0">
              <a:srgbClr val="333333">
                <a:alpha val="64705"/>
              </a:srgbClr>
            </a:outerShdw>
          </a:effectLst>
        </p:spPr>
      </p:pic>
      <p:sp>
        <p:nvSpPr>
          <p:cNvPr id="392" name="Google Shape;392;p13"/>
          <p:cNvSpPr/>
          <p:nvPr/>
        </p:nvSpPr>
        <p:spPr>
          <a:xfrm>
            <a:off x="6716281" y="3902010"/>
            <a:ext cx="2009012" cy="692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4050" dirty="0">
                <a:solidFill>
                  <a:srgbClr val="548135"/>
                </a:solidFill>
                <a:latin typeface="Calibri"/>
                <a:ea typeface="Calibri"/>
                <a:cs typeface="Calibri"/>
                <a:sym typeface="Calibri"/>
              </a:rPr>
              <a:t>Listening</a:t>
            </a:r>
            <a:endParaRPr dirty="0"/>
          </a:p>
        </p:txBody>
      </p:sp>
      <p:sp>
        <p:nvSpPr>
          <p:cNvPr id="393" name="Google Shape;393;p13"/>
          <p:cNvSpPr txBox="1">
            <a:spLocks noGrp="1"/>
          </p:cNvSpPr>
          <p:nvPr>
            <p:ph type="title" idx="4294967295"/>
          </p:nvPr>
        </p:nvSpPr>
        <p:spPr>
          <a:xfrm>
            <a:off x="6716281" y="4595334"/>
            <a:ext cx="2028440" cy="69249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548135"/>
              </a:buClr>
              <a:buSzPts val="4050"/>
              <a:buFont typeface="Calibri"/>
              <a:buNone/>
            </a:pPr>
            <a:r>
              <a:rPr lang="en-US" sz="4050" b="0" i="0" u="none" strike="noStrike" cap="none" dirty="0">
                <a:solidFill>
                  <a:srgbClr val="548135"/>
                </a:solidFill>
                <a:latin typeface="Calibri"/>
                <a:ea typeface="Calibri"/>
                <a:cs typeface="Calibri"/>
                <a:sym typeface="Calibri"/>
              </a:rPr>
              <a:t>Speaking</a:t>
            </a:r>
            <a:endParaRPr dirty="0"/>
          </a:p>
        </p:txBody>
      </p:sp>
      <p:sp>
        <p:nvSpPr>
          <p:cNvPr id="3" name="Slide Number Placeholder 2">
            <a:extLst>
              <a:ext uri="{FF2B5EF4-FFF2-40B4-BE49-F238E27FC236}">
                <a16:creationId xmlns:a16="http://schemas.microsoft.com/office/drawing/2014/main" id="{0A4761CC-B576-C4BE-58CA-A257A0E01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4"/>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Integrating the Standards Cont.</a:t>
            </a:r>
            <a:endParaRPr/>
          </a:p>
        </p:txBody>
      </p:sp>
      <p:sp>
        <p:nvSpPr>
          <p:cNvPr id="401" name="Google Shape;401;p14"/>
          <p:cNvSpPr/>
          <p:nvPr/>
        </p:nvSpPr>
        <p:spPr>
          <a:xfrm>
            <a:off x="383721" y="1223236"/>
            <a:ext cx="83706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Using the </a:t>
            </a:r>
            <a:r>
              <a:rPr lang="en-US" sz="2400" i="1" dirty="0">
                <a:solidFill>
                  <a:schemeClr val="dk1"/>
                </a:solidFill>
                <a:latin typeface="Calibri"/>
                <a:ea typeface="Calibri"/>
                <a:cs typeface="Calibri"/>
                <a:sym typeface="Calibri"/>
              </a:rPr>
              <a:t>Florida Early Learning and Developmental Standards </a:t>
            </a:r>
            <a:r>
              <a:rPr lang="en-US" sz="2400" dirty="0">
                <a:solidFill>
                  <a:schemeClr val="dk1"/>
                </a:solidFill>
                <a:latin typeface="Calibri"/>
                <a:ea typeface="Calibri"/>
                <a:cs typeface="Calibri"/>
                <a:sym typeface="Calibri"/>
              </a:rPr>
              <a:t>Educators Guide, find and share a MATHEMATICAL THINKING or SCIENTIFIC INQUIRY standard you can enhance with technology.  </a:t>
            </a:r>
            <a:endParaRPr dirty="0"/>
          </a:p>
        </p:txBody>
      </p:sp>
      <p:pic>
        <p:nvPicPr>
          <p:cNvPr id="402" name="Google Shape;402;p14" title="Florida Early Learning and Developmental Standards Mathematical Thinking Domain Icon "/>
          <p:cNvPicPr preferRelativeResize="0"/>
          <p:nvPr/>
        </p:nvPicPr>
        <p:blipFill rotWithShape="1">
          <a:blip r:embed="rId3">
            <a:alphaModFix/>
          </a:blip>
          <a:srcRect/>
          <a:stretch/>
        </p:blipFill>
        <p:spPr>
          <a:xfrm>
            <a:off x="696287" y="3639490"/>
            <a:ext cx="2229722" cy="1280160"/>
          </a:xfrm>
          <a:prstGeom prst="rect">
            <a:avLst/>
          </a:prstGeom>
          <a:noFill/>
          <a:ln>
            <a:noFill/>
          </a:ln>
        </p:spPr>
      </p:pic>
      <p:pic>
        <p:nvPicPr>
          <p:cNvPr id="403" name="Google Shape;403;p14" title="Resource Picture Florida Early Learning and Developmental Standars Educator Guide Birth to Kindergarten"/>
          <p:cNvPicPr preferRelativeResize="0"/>
          <p:nvPr/>
        </p:nvPicPr>
        <p:blipFill rotWithShape="1">
          <a:blip r:embed="rId4">
            <a:alphaModFix/>
          </a:blip>
          <a:srcRect/>
          <a:stretch/>
        </p:blipFill>
        <p:spPr>
          <a:xfrm>
            <a:off x="3643265" y="3212521"/>
            <a:ext cx="1857470" cy="2419871"/>
          </a:xfrm>
          <a:prstGeom prst="rect">
            <a:avLst/>
          </a:prstGeom>
          <a:noFill/>
          <a:ln>
            <a:noFill/>
          </a:ln>
          <a:effectLst>
            <a:outerShdw blurRad="292100" dist="139700" dir="2700000" algn="tl" rotWithShape="0">
              <a:srgbClr val="333333">
                <a:alpha val="64705"/>
              </a:srgbClr>
            </a:outerShdw>
          </a:effectLst>
        </p:spPr>
      </p:pic>
      <p:pic>
        <p:nvPicPr>
          <p:cNvPr id="404" name="Google Shape;404;p14" title="Florida Early Learning and Developmental Standards Scientific Inquiry Domain Icon "/>
          <p:cNvPicPr preferRelativeResize="0">
            <a:picLocks noChangeAspect="1"/>
          </p:cNvPicPr>
          <p:nvPr/>
        </p:nvPicPr>
        <p:blipFill rotWithShape="1">
          <a:blip r:embed="rId5">
            <a:alphaModFix/>
          </a:blip>
          <a:srcRect/>
          <a:stretch/>
        </p:blipFill>
        <p:spPr>
          <a:xfrm>
            <a:off x="6246999" y="3647880"/>
            <a:ext cx="2233081" cy="1280160"/>
          </a:xfrm>
          <a:prstGeom prst="rect">
            <a:avLst/>
          </a:prstGeom>
          <a:noFill/>
          <a:ln>
            <a:noFill/>
          </a:ln>
        </p:spPr>
      </p:pic>
      <p:sp>
        <p:nvSpPr>
          <p:cNvPr id="3" name="Slide Number Placeholder 2">
            <a:extLst>
              <a:ext uri="{FF2B5EF4-FFF2-40B4-BE49-F238E27FC236}">
                <a16:creationId xmlns:a16="http://schemas.microsoft.com/office/drawing/2014/main" id="{AADF6F08-2801-A294-6801-1B119DFF3F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5"/>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None/>
            </a:pPr>
            <a:r>
              <a:rPr lang="en-US" sz="4000"/>
              <a:t>Integrating the Standards</a:t>
            </a:r>
            <a:endParaRPr/>
          </a:p>
        </p:txBody>
      </p:sp>
      <p:pic>
        <p:nvPicPr>
          <p:cNvPr id="412" name="Google Shape;412;p15" title="Florida Early Learning and Developmental Standards Social Studies Domain Icon "/>
          <p:cNvPicPr preferRelativeResize="0">
            <a:picLocks noChangeAspect="1"/>
          </p:cNvPicPr>
          <p:nvPr/>
        </p:nvPicPr>
        <p:blipFill rotWithShape="1">
          <a:blip r:embed="rId3">
            <a:alphaModFix/>
          </a:blip>
          <a:srcRect/>
          <a:stretch/>
        </p:blipFill>
        <p:spPr>
          <a:xfrm>
            <a:off x="0" y="1761668"/>
            <a:ext cx="2072497" cy="1188720"/>
          </a:xfrm>
          <a:prstGeom prst="rect">
            <a:avLst/>
          </a:prstGeom>
          <a:noFill/>
          <a:ln>
            <a:noFill/>
          </a:ln>
        </p:spPr>
      </p:pic>
      <p:sp>
        <p:nvSpPr>
          <p:cNvPr id="413" name="Google Shape;413;p15"/>
          <p:cNvSpPr/>
          <p:nvPr/>
        </p:nvSpPr>
        <p:spPr>
          <a:xfrm>
            <a:off x="1732869" y="1684064"/>
            <a:ext cx="2389308" cy="131574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4050" dirty="0">
                <a:solidFill>
                  <a:srgbClr val="26A0B8"/>
                </a:solidFill>
                <a:latin typeface="Calibri"/>
                <a:ea typeface="Calibri"/>
                <a:cs typeface="Calibri"/>
                <a:sym typeface="Calibri"/>
              </a:rPr>
              <a:t> Scavenger</a:t>
            </a:r>
            <a:endParaRPr dirty="0"/>
          </a:p>
          <a:p>
            <a:pPr marL="0" marR="0" lvl="0" indent="0" algn="ctr" rtl="0">
              <a:spcBef>
                <a:spcPts val="0"/>
              </a:spcBef>
              <a:spcAft>
                <a:spcPts val="0"/>
              </a:spcAft>
              <a:buNone/>
            </a:pPr>
            <a:r>
              <a:rPr lang="en-US" sz="4050" dirty="0">
                <a:solidFill>
                  <a:srgbClr val="26A0B8"/>
                </a:solidFill>
                <a:latin typeface="Calibri"/>
                <a:ea typeface="Calibri"/>
                <a:cs typeface="Calibri"/>
                <a:sym typeface="Calibri"/>
              </a:rPr>
              <a:t> Hunt</a:t>
            </a:r>
            <a:endParaRPr dirty="0"/>
          </a:p>
        </p:txBody>
      </p:sp>
      <p:sp>
        <p:nvSpPr>
          <p:cNvPr id="414" name="Google Shape;414;p15"/>
          <p:cNvSpPr/>
          <p:nvPr/>
        </p:nvSpPr>
        <p:spPr>
          <a:xfrm>
            <a:off x="4664279" y="1670965"/>
            <a:ext cx="2577630" cy="131571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4050" dirty="0">
                <a:solidFill>
                  <a:srgbClr val="CD57D9"/>
                </a:solidFill>
                <a:latin typeface="Calibri"/>
                <a:ea typeface="Calibri"/>
                <a:cs typeface="Calibri"/>
                <a:sym typeface="Calibri"/>
              </a:rPr>
              <a:t>Sensory</a:t>
            </a:r>
          </a:p>
          <a:p>
            <a:pPr marL="0" marR="0" lvl="0" indent="0" algn="ctr" rtl="0">
              <a:spcBef>
                <a:spcPts val="0"/>
              </a:spcBef>
              <a:spcAft>
                <a:spcPts val="0"/>
              </a:spcAft>
              <a:buNone/>
            </a:pPr>
            <a:r>
              <a:rPr lang="en-US" sz="4050" dirty="0">
                <a:solidFill>
                  <a:srgbClr val="CD57D9"/>
                </a:solidFill>
                <a:latin typeface="Calibri"/>
                <a:ea typeface="Calibri"/>
                <a:cs typeface="Calibri"/>
                <a:sym typeface="Calibri"/>
              </a:rPr>
              <a:t>Art</a:t>
            </a:r>
            <a:endParaRPr dirty="0"/>
          </a:p>
        </p:txBody>
      </p:sp>
      <p:pic>
        <p:nvPicPr>
          <p:cNvPr id="415" name="Google Shape;415;p15" title="Florida Early Learning and Developmental Standards Creative Expression Through the Arts Domain Icon "/>
          <p:cNvPicPr preferRelativeResize="0">
            <a:picLocks noChangeAspect="1"/>
          </p:cNvPicPr>
          <p:nvPr/>
        </p:nvPicPr>
        <p:blipFill rotWithShape="1">
          <a:blip r:embed="rId4">
            <a:alphaModFix/>
          </a:blip>
          <a:srcRect/>
          <a:stretch/>
        </p:blipFill>
        <p:spPr>
          <a:xfrm>
            <a:off x="6986294" y="1694397"/>
            <a:ext cx="2076939" cy="1188720"/>
          </a:xfrm>
          <a:prstGeom prst="rect">
            <a:avLst/>
          </a:prstGeom>
          <a:noFill/>
          <a:ln>
            <a:noFill/>
          </a:ln>
        </p:spPr>
      </p:pic>
      <p:pic>
        <p:nvPicPr>
          <p:cNvPr id="416" name="Google Shape;416;p15" descr="Child interacting with touch-screen desktop in learning center"/>
          <p:cNvPicPr preferRelativeResize="0"/>
          <p:nvPr/>
        </p:nvPicPr>
        <p:blipFill rotWithShape="1">
          <a:blip r:embed="rId5">
            <a:alphaModFix/>
          </a:blip>
          <a:srcRect/>
          <a:stretch/>
        </p:blipFill>
        <p:spPr>
          <a:xfrm>
            <a:off x="269481" y="3146037"/>
            <a:ext cx="2066722" cy="144118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17" name="Google Shape;417;p15" descr="Child using science viewer tool during center time"/>
          <p:cNvPicPr preferRelativeResize="0"/>
          <p:nvPr/>
        </p:nvPicPr>
        <p:blipFill rotWithShape="1">
          <a:blip r:embed="rId6">
            <a:alphaModFix/>
          </a:blip>
          <a:srcRect/>
          <a:stretch/>
        </p:blipFill>
        <p:spPr>
          <a:xfrm>
            <a:off x="2402517" y="3145339"/>
            <a:ext cx="2093159" cy="144118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18" name="Google Shape;418;p15" descr="Teachers dancing with students using the interactive whiteboard"/>
          <p:cNvPicPr preferRelativeResize="0"/>
          <p:nvPr/>
        </p:nvPicPr>
        <p:blipFill rotWithShape="1">
          <a:blip r:embed="rId7">
            <a:alphaModFix/>
          </a:blip>
          <a:srcRect/>
          <a:stretch/>
        </p:blipFill>
        <p:spPr>
          <a:xfrm>
            <a:off x="4662658" y="3141133"/>
            <a:ext cx="2066722" cy="143348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19" name="Google Shape;419;p15" title="picture of child wearing headphones"/>
          <p:cNvPicPr preferRelativeResize="0"/>
          <p:nvPr/>
        </p:nvPicPr>
        <p:blipFill rotWithShape="1">
          <a:blip r:embed="rId8">
            <a:alphaModFix/>
          </a:blip>
          <a:srcRect/>
          <a:stretch/>
        </p:blipFill>
        <p:spPr>
          <a:xfrm>
            <a:off x="6804083" y="3128561"/>
            <a:ext cx="2066723" cy="144539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420" name="Google Shape;420;p15"/>
          <p:cNvSpPr/>
          <p:nvPr/>
        </p:nvSpPr>
        <p:spPr>
          <a:xfrm>
            <a:off x="1288251" y="4777881"/>
            <a:ext cx="2503571" cy="692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4050" dirty="0">
                <a:solidFill>
                  <a:schemeClr val="accent1"/>
                </a:solidFill>
                <a:latin typeface="Calibri"/>
                <a:ea typeface="Calibri"/>
                <a:cs typeface="Calibri"/>
                <a:sym typeface="Calibri"/>
              </a:rPr>
              <a:t> </a:t>
            </a:r>
            <a:r>
              <a:rPr lang="en-US" sz="4050" dirty="0">
                <a:solidFill>
                  <a:srgbClr val="26A0B8"/>
                </a:solidFill>
                <a:latin typeface="Calibri"/>
                <a:ea typeface="Calibri"/>
                <a:cs typeface="Calibri"/>
                <a:sym typeface="Calibri"/>
              </a:rPr>
              <a:t>Field Trip</a:t>
            </a:r>
            <a:endParaRPr dirty="0"/>
          </a:p>
        </p:txBody>
      </p:sp>
      <p:sp>
        <p:nvSpPr>
          <p:cNvPr id="421" name="Google Shape;421;p15"/>
          <p:cNvSpPr txBox="1">
            <a:spLocks noGrp="1"/>
          </p:cNvSpPr>
          <p:nvPr>
            <p:ph type="title" idx="4294967295"/>
          </p:nvPr>
        </p:nvSpPr>
        <p:spPr>
          <a:xfrm>
            <a:off x="5337531" y="4742833"/>
            <a:ext cx="1397258" cy="69249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CD57D9"/>
              </a:buClr>
              <a:buSzPts val="4050"/>
              <a:buFont typeface="Calibri"/>
              <a:buNone/>
            </a:pPr>
            <a:r>
              <a:rPr lang="en-US" sz="4050" b="0" i="0" u="none" strike="noStrike" cap="none">
                <a:solidFill>
                  <a:srgbClr val="CD57D9"/>
                </a:solidFill>
                <a:latin typeface="Calibri"/>
                <a:ea typeface="Calibri"/>
                <a:cs typeface="Calibri"/>
                <a:sym typeface="Calibri"/>
              </a:rPr>
              <a:t>Music</a:t>
            </a:r>
            <a:endParaRPr/>
          </a:p>
        </p:txBody>
      </p:sp>
      <p:sp>
        <p:nvSpPr>
          <p:cNvPr id="3" name="Slide Number Placeholder 2">
            <a:extLst>
              <a:ext uri="{FF2B5EF4-FFF2-40B4-BE49-F238E27FC236}">
                <a16:creationId xmlns:a16="http://schemas.microsoft.com/office/drawing/2014/main" id="{DB88A602-5269-DCFC-B322-2F86E0E3AB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6"/>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000"/>
              <a:buFont typeface="Arial"/>
              <a:buNone/>
            </a:pPr>
            <a:r>
              <a:rPr lang="en-US" sz="3000" b="1" i="0" u="none" strike="noStrike" cap="none">
                <a:solidFill>
                  <a:schemeClr val="lt1"/>
                </a:solidFill>
                <a:latin typeface="Calibri"/>
                <a:ea typeface="Calibri"/>
                <a:cs typeface="Calibri"/>
                <a:sym typeface="Calibri"/>
              </a:rPr>
              <a:t> </a:t>
            </a:r>
            <a:r>
              <a:rPr lang="en-US" sz="4000" b="1" i="0" u="none" strike="noStrike" cap="none">
                <a:solidFill>
                  <a:schemeClr val="lt1"/>
                </a:solidFill>
                <a:latin typeface="Calibri"/>
                <a:ea typeface="Calibri"/>
                <a:cs typeface="Calibri"/>
                <a:sym typeface="Calibri"/>
              </a:rPr>
              <a:t>Passive vs. Active Use </a:t>
            </a:r>
            <a:endParaRPr/>
          </a:p>
        </p:txBody>
      </p:sp>
      <p:pic>
        <p:nvPicPr>
          <p:cNvPr id="430" name="Google Shape;430;p16" title="picture demonstrating passive use of technology: child watching content in tablet"/>
          <p:cNvPicPr preferRelativeResize="0">
            <a:picLocks noChangeAspect="1"/>
          </p:cNvPicPr>
          <p:nvPr/>
        </p:nvPicPr>
        <p:blipFill rotWithShape="1">
          <a:blip r:embed="rId3">
            <a:alphaModFix/>
          </a:blip>
          <a:srcRect/>
          <a:stretch/>
        </p:blipFill>
        <p:spPr>
          <a:xfrm>
            <a:off x="464372" y="2185960"/>
            <a:ext cx="4002201" cy="2670048"/>
          </a:xfrm>
          <a:prstGeom prst="rect">
            <a:avLst/>
          </a:prstGeom>
          <a:noFill/>
          <a:ln w="38100" cap="flat" cmpd="sng">
            <a:solidFill>
              <a:srgbClr val="FF0000"/>
            </a:solidFill>
            <a:prstDash val="solid"/>
            <a:round/>
            <a:headEnd type="none" w="sm" len="sm"/>
            <a:tailEnd type="none" w="sm" len="sm"/>
          </a:ln>
        </p:spPr>
      </p:pic>
      <p:pic>
        <p:nvPicPr>
          <p:cNvPr id="431" name="Google Shape;431;p16" descr="Child actively using technology and interactive media by following breathing exercises."/>
          <p:cNvPicPr preferRelativeResize="0"/>
          <p:nvPr/>
        </p:nvPicPr>
        <p:blipFill rotWithShape="1">
          <a:blip r:embed="rId4">
            <a:alphaModFix/>
          </a:blip>
          <a:srcRect/>
          <a:stretch/>
        </p:blipFill>
        <p:spPr>
          <a:xfrm>
            <a:off x="4577403" y="2194349"/>
            <a:ext cx="3937948" cy="2651760"/>
          </a:xfrm>
          <a:prstGeom prst="rect">
            <a:avLst/>
          </a:prstGeom>
          <a:noFill/>
          <a:ln w="57150" cap="flat" cmpd="sng">
            <a:solidFill>
              <a:srgbClr val="00B050"/>
            </a:solidFill>
            <a:prstDash val="solid"/>
            <a:round/>
            <a:headEnd type="none" w="sm" len="sm"/>
            <a:tailEnd type="none" w="sm" len="sm"/>
          </a:ln>
        </p:spPr>
      </p:pic>
      <p:sp>
        <p:nvSpPr>
          <p:cNvPr id="3" name="Slide Number Placeholder 2">
            <a:extLst>
              <a:ext uri="{FF2B5EF4-FFF2-40B4-BE49-F238E27FC236}">
                <a16:creationId xmlns:a16="http://schemas.microsoft.com/office/drawing/2014/main" id="{562746AC-D6D0-4474-6B33-D6CA572214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7"/>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Ideas for Integrating Technology </a:t>
            </a:r>
            <a:endParaRPr/>
          </a:p>
        </p:txBody>
      </p:sp>
      <p:pic>
        <p:nvPicPr>
          <p:cNvPr id="439" name="Google Shape;439;p17" title="Picture of people sylhouettes thinking and planning"/>
          <p:cNvPicPr preferRelativeResize="0"/>
          <p:nvPr/>
        </p:nvPicPr>
        <p:blipFill rotWithShape="1">
          <a:blip r:embed="rId3">
            <a:alphaModFix/>
          </a:blip>
          <a:srcRect/>
          <a:stretch/>
        </p:blipFill>
        <p:spPr>
          <a:xfrm>
            <a:off x="2983230" y="4870844"/>
            <a:ext cx="3177540" cy="798287"/>
          </a:xfrm>
          <a:prstGeom prst="rect">
            <a:avLst/>
          </a:prstGeom>
          <a:noFill/>
          <a:ln>
            <a:noFill/>
          </a:ln>
        </p:spPr>
      </p:pic>
      <p:sp>
        <p:nvSpPr>
          <p:cNvPr id="440" name="Google Shape;440;p17"/>
          <p:cNvSpPr txBox="1"/>
          <p:nvPr/>
        </p:nvSpPr>
        <p:spPr>
          <a:xfrm>
            <a:off x="253093" y="1233860"/>
            <a:ext cx="8637814" cy="341627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Combine digital and non-digital storytelling </a:t>
            </a:r>
            <a:endParaRPr dirty="0"/>
          </a:p>
          <a:p>
            <a:pPr marL="171450" marR="0" lvl="0" indent="-17145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Pair “tech” and “non-tech” examples in lessons</a:t>
            </a:r>
            <a:endParaRPr dirty="0"/>
          </a:p>
          <a:p>
            <a:pPr marL="171450" marR="0" lvl="0" indent="-17145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Allow children to take photos with a tablet, phone or digital camera, and create their own book/image/display</a:t>
            </a:r>
            <a:endParaRPr dirty="0"/>
          </a:p>
          <a:p>
            <a:pPr marL="171450" marR="0" lvl="0" indent="-17145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Go on a virtual field trip to a museum or zoo: </a:t>
            </a:r>
            <a:endParaRPr dirty="0"/>
          </a:p>
          <a:p>
            <a:pPr marL="514350" marR="0" lvl="1" indent="-228600" algn="l" rtl="0">
              <a:spcBef>
                <a:spcPts val="0"/>
              </a:spcBef>
              <a:spcAft>
                <a:spcPts val="0"/>
              </a:spcAft>
              <a:buClr>
                <a:schemeClr val="dk1"/>
              </a:buClr>
              <a:buSzPts val="2040"/>
              <a:buFont typeface="Courier New"/>
              <a:buChar char="o"/>
            </a:pPr>
            <a:r>
              <a:rPr lang="en-US" sz="2400" b="0" i="0" u="none" strike="noStrike" cap="none" dirty="0">
                <a:solidFill>
                  <a:schemeClr val="dk1"/>
                </a:solidFill>
                <a:latin typeface="Calibri"/>
                <a:ea typeface="Calibri"/>
                <a:cs typeface="Calibri"/>
                <a:sym typeface="Calibri"/>
              </a:rPr>
              <a:t>Set up different screens around your room or center to “visit” each exhibit</a:t>
            </a:r>
            <a:endParaRPr dirty="0"/>
          </a:p>
          <a:p>
            <a:pPr marL="171450" marR="0" lvl="0" indent="-17145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Science or Sensory Center: Take apart old tech tools (e.g. broken cameras, robotics, tapes)</a:t>
            </a:r>
            <a:endParaRPr sz="1875" i="1" dirty="0">
              <a:solidFill>
                <a:schemeClr val="dk1"/>
              </a:solidFill>
              <a:latin typeface="Century Gothic"/>
              <a:ea typeface="Century Gothic"/>
              <a:cs typeface="Century Gothic"/>
              <a:sym typeface="Century Gothic"/>
            </a:endParaRPr>
          </a:p>
        </p:txBody>
      </p:sp>
      <p:sp>
        <p:nvSpPr>
          <p:cNvPr id="3" name="Slide Number Placeholder 2">
            <a:extLst>
              <a:ext uri="{FF2B5EF4-FFF2-40B4-BE49-F238E27FC236}">
                <a16:creationId xmlns:a16="http://schemas.microsoft.com/office/drawing/2014/main" id="{209B83C4-DAD0-EAA5-DD91-EC9C39F5BE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 Purposeful Planning </a:t>
            </a:r>
            <a:endParaRPr/>
          </a:p>
        </p:txBody>
      </p:sp>
      <p:pic>
        <p:nvPicPr>
          <p:cNvPr id="449" name="Google Shape;449;p18" title="Resource Picture DEL Activity Plan Matching Emotions"/>
          <p:cNvPicPr preferRelativeResize="0">
            <a:picLocks noChangeAspect="1"/>
          </p:cNvPicPr>
          <p:nvPr/>
        </p:nvPicPr>
        <p:blipFill rotWithShape="1">
          <a:blip r:embed="rId3">
            <a:alphaModFix/>
          </a:blip>
          <a:srcRect/>
          <a:stretch/>
        </p:blipFill>
        <p:spPr>
          <a:xfrm>
            <a:off x="210849" y="1776668"/>
            <a:ext cx="4226927" cy="3200400"/>
          </a:xfrm>
          <a:prstGeom prst="rect">
            <a:avLst/>
          </a:prstGeom>
          <a:noFill/>
          <a:ln>
            <a:noFill/>
          </a:ln>
          <a:effectLst>
            <a:outerShdw blurRad="292100" dist="139700" dir="2700000" algn="tl" rotWithShape="0">
              <a:srgbClr val="333333">
                <a:alpha val="64705"/>
              </a:srgbClr>
            </a:outerShdw>
          </a:effectLst>
        </p:spPr>
      </p:pic>
      <p:pic>
        <p:nvPicPr>
          <p:cNvPr id="450" name="Google Shape;450;p18" title="Resource Picture DEL Activity Plan What Comes Next? "/>
          <p:cNvPicPr preferRelativeResize="0">
            <a:picLocks noChangeAspect="1"/>
          </p:cNvPicPr>
          <p:nvPr/>
        </p:nvPicPr>
        <p:blipFill rotWithShape="1">
          <a:blip r:embed="rId4">
            <a:alphaModFix/>
          </a:blip>
          <a:srcRect/>
          <a:stretch/>
        </p:blipFill>
        <p:spPr>
          <a:xfrm>
            <a:off x="4496499" y="1793446"/>
            <a:ext cx="4436909" cy="3200400"/>
          </a:xfrm>
          <a:prstGeom prst="rect">
            <a:avLst/>
          </a:prstGeom>
          <a:noFill/>
          <a:ln>
            <a:noFill/>
          </a:ln>
          <a:effectLst>
            <a:outerShdw blurRad="292100" dist="139700" dir="2700000" algn="tl" rotWithShape="0">
              <a:srgbClr val="333333">
                <a:alpha val="64705"/>
              </a:srgbClr>
            </a:outerShdw>
          </a:effectLst>
        </p:spPr>
      </p:pic>
      <p:sp>
        <p:nvSpPr>
          <p:cNvPr id="3" name="Slide Number Placeholder 2">
            <a:extLst>
              <a:ext uri="{FF2B5EF4-FFF2-40B4-BE49-F238E27FC236}">
                <a16:creationId xmlns:a16="http://schemas.microsoft.com/office/drawing/2014/main" id="{2C33F9A8-6BC2-B4A1-941E-E21D75997D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9"/>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None/>
            </a:pPr>
            <a:r>
              <a:rPr lang="en-US" sz="3200" b="1" i="0" u="none" strike="noStrike" cap="none">
                <a:solidFill>
                  <a:schemeClr val="lt1"/>
                </a:solidFill>
                <a:latin typeface="Calibri"/>
                <a:ea typeface="Calibri"/>
                <a:cs typeface="Calibri"/>
                <a:sym typeface="Calibri"/>
              </a:rPr>
              <a:t>Purposeful Planning</a:t>
            </a:r>
            <a:endParaRPr/>
          </a:p>
        </p:txBody>
      </p:sp>
      <p:pic>
        <p:nvPicPr>
          <p:cNvPr id="458" name="Google Shape;458;p19" title="Tech Teacher Planning Final">
            <a:hlinkClick r:id="rId3"/>
          </p:cNvPr>
          <p:cNvPicPr preferRelativeResize="0">
            <a:picLocks noChangeAspect="1"/>
          </p:cNvPicPr>
          <p:nvPr/>
        </p:nvPicPr>
        <p:blipFill>
          <a:blip r:embed="rId4">
            <a:alphaModFix/>
          </a:blip>
          <a:stretch>
            <a:fillRect/>
          </a:stretch>
        </p:blipFill>
        <p:spPr>
          <a:xfrm>
            <a:off x="1524000" y="1106919"/>
            <a:ext cx="6096000" cy="4572000"/>
          </a:xfrm>
          <a:prstGeom prst="rect">
            <a:avLst/>
          </a:prstGeom>
          <a:noFill/>
          <a:ln>
            <a:noFill/>
          </a:ln>
        </p:spPr>
      </p:pic>
      <p:sp>
        <p:nvSpPr>
          <p:cNvPr id="3" name="Slide Number Placeholder 2">
            <a:extLst>
              <a:ext uri="{FF2B5EF4-FFF2-40B4-BE49-F238E27FC236}">
                <a16:creationId xmlns:a16="http://schemas.microsoft.com/office/drawing/2014/main" id="{3519AB8B-A22C-8942-9CBD-1F30757407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Agenda </a:t>
            </a:r>
            <a:endParaRPr/>
          </a:p>
        </p:txBody>
      </p:sp>
      <p:sp>
        <p:nvSpPr>
          <p:cNvPr id="272" name="Google Shape;272;p2"/>
          <p:cNvSpPr txBox="1"/>
          <p:nvPr/>
        </p:nvSpPr>
        <p:spPr>
          <a:xfrm>
            <a:off x="308919" y="1330728"/>
            <a:ext cx="8699157" cy="4408899"/>
          </a:xfrm>
          <a:prstGeom prst="rect">
            <a:avLst/>
          </a:prstGeom>
          <a:noFill/>
          <a:ln>
            <a:noFill/>
          </a:ln>
        </p:spPr>
        <p:txBody>
          <a:bodyPr spcFirstLastPara="1" wrap="square" lIns="91425" tIns="45700" rIns="91425" bIns="45700" anchor="t" anchorCtr="0">
            <a:spAutoFit/>
          </a:bodyPr>
          <a:lstStyle/>
          <a:p>
            <a:pPr marL="214313" marR="0" lvl="0" indent="-214313"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Self-Assessment </a:t>
            </a:r>
            <a:endParaRPr/>
          </a:p>
          <a:p>
            <a:pPr marL="214313" marR="0" lvl="0" indent="-61913" algn="l" rtl="0">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14313" marR="0" lvl="0" indent="-214313"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Best Practices: Activity and Video Reflection </a:t>
            </a:r>
            <a:endParaRPr/>
          </a:p>
          <a:p>
            <a:pPr marL="214313" marR="0" lvl="0" indent="-61913" algn="l" rtl="0">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14313" marR="0" lvl="0" indent="-214313"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Guiding Principles: Discussion </a:t>
            </a:r>
            <a:endParaRPr/>
          </a:p>
          <a:p>
            <a:pPr marL="214313" marR="0" lvl="0" indent="-61913" algn="l" rtl="0">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14313" marR="0" lvl="0" indent="-214313"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Florida Early Learning and Developmental Standards: Review, Reflect, Plan</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14313" marR="0" lvl="0" indent="-214313"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Next Steps</a:t>
            </a:r>
            <a:endParaRPr/>
          </a:p>
          <a:p>
            <a:pPr marL="457200" marR="0" lvl="1" indent="0" algn="l" rtl="0">
              <a:spcBef>
                <a:spcPts val="0"/>
              </a:spcBef>
              <a:spcAft>
                <a:spcPts val="0"/>
              </a:spcAft>
              <a:buNone/>
            </a:pPr>
            <a:endParaRPr sz="1350" b="0" i="0" u="none" strike="noStrike" cap="none">
              <a:solidFill>
                <a:schemeClr val="dk1"/>
              </a:solidFill>
              <a:latin typeface="Calibri"/>
              <a:ea typeface="Calibri"/>
              <a:cs typeface="Calibri"/>
              <a:sym typeface="Calibri"/>
            </a:endParaRPr>
          </a:p>
          <a:p>
            <a:pPr marL="214313" marR="0" lvl="0" indent="-128588"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a:p>
            <a:pPr marL="214313" marR="0" lvl="0" indent="-128588" algn="l" rtl="0">
              <a:spcBef>
                <a:spcPts val="0"/>
              </a:spcBef>
              <a:spcAft>
                <a:spcPts val="0"/>
              </a:spcAft>
              <a:buClr>
                <a:schemeClr val="dk1"/>
              </a:buClr>
              <a:buSzPts val="1350"/>
              <a:buFont typeface="Arial"/>
              <a:buNone/>
            </a:pPr>
            <a:endParaRPr sz="1350">
              <a:solidFill>
                <a:schemeClr val="dk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EE02750-5D48-AE6F-7929-A2C4B38C26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Clr>
                <a:schemeClr val="dk1"/>
              </a:buClr>
              <a:buSzPct val="100000"/>
              <a:buFont typeface="Arial"/>
              <a:buNone/>
            </a:pPr>
            <a:endParaRPr sz="3000" b="1" i="0" u="none" strike="noStrike" cap="none">
              <a:solidFill>
                <a:srgbClr val="FFFFFF"/>
              </a:solidFill>
              <a:latin typeface="Calibri"/>
              <a:ea typeface="Calibri"/>
              <a:cs typeface="Calibri"/>
              <a:sym typeface="Calibri"/>
            </a:endParaRPr>
          </a:p>
          <a:p>
            <a:pPr marL="0" marR="0" lvl="0" indent="0" algn="ctr" rtl="0">
              <a:lnSpc>
                <a:spcPct val="90000"/>
              </a:lnSpc>
              <a:spcBef>
                <a:spcPts val="1000"/>
              </a:spcBef>
              <a:spcAft>
                <a:spcPts val="0"/>
              </a:spcAft>
              <a:buClr>
                <a:srgbClr val="FFFFFF"/>
              </a:buClr>
              <a:buSzPct val="100000"/>
              <a:buFont typeface="Arial"/>
              <a:buNone/>
            </a:pPr>
            <a:r>
              <a:rPr lang="en-US" sz="5700" b="1" i="0" u="none" strike="noStrike" cap="none">
                <a:solidFill>
                  <a:srgbClr val="FFFFFF"/>
                </a:solidFill>
                <a:latin typeface="Calibri"/>
                <a:ea typeface="Calibri"/>
                <a:cs typeface="Calibri"/>
                <a:sym typeface="Calibri"/>
              </a:rPr>
              <a:t>Next Steps </a:t>
            </a:r>
            <a:endParaRPr/>
          </a:p>
          <a:p>
            <a:pPr marL="0" marR="0" lvl="0" indent="0" algn="ctr" rtl="0">
              <a:lnSpc>
                <a:spcPct val="90000"/>
              </a:lnSpc>
              <a:spcBef>
                <a:spcPts val="1000"/>
              </a:spcBef>
              <a:spcAft>
                <a:spcPts val="0"/>
              </a:spcAft>
              <a:buClr>
                <a:schemeClr val="dk1"/>
              </a:buClr>
              <a:buSzPct val="100000"/>
              <a:buFont typeface="Arial"/>
              <a:buNone/>
            </a:pPr>
            <a:endParaRPr sz="3000" b="1" i="0" u="none" strike="noStrike" cap="none">
              <a:solidFill>
                <a:schemeClr val="lt1"/>
              </a:solidFill>
              <a:latin typeface="Calibri"/>
              <a:ea typeface="Calibri"/>
              <a:cs typeface="Calibri"/>
              <a:sym typeface="Calibri"/>
            </a:endParaRPr>
          </a:p>
        </p:txBody>
      </p:sp>
      <p:sp>
        <p:nvSpPr>
          <p:cNvPr id="465" name="Google Shape;465;p20"/>
          <p:cNvSpPr/>
          <p:nvPr/>
        </p:nvSpPr>
        <p:spPr>
          <a:xfrm>
            <a:off x="630617" y="1443841"/>
            <a:ext cx="3961846" cy="3939500"/>
          </a:xfrm>
          <a:prstGeom prst="rect">
            <a:avLst/>
          </a:prstGeom>
          <a:noFill/>
          <a:ln>
            <a:noFill/>
          </a:ln>
        </p:spPr>
        <p:txBody>
          <a:bodyPr spcFirstLastPara="1" wrap="square" lIns="91425" tIns="45700" rIns="91425" bIns="45700" anchor="t" anchorCtr="0">
            <a:spAutoFit/>
          </a:bodyPr>
          <a:lstStyle/>
          <a:p>
            <a:pPr marL="289322" marR="0" lvl="0" indent="-289322" algn="l" rtl="0">
              <a:spcBef>
                <a:spcPts val="0"/>
              </a:spcBef>
              <a:spcAft>
                <a:spcPts val="60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Review the Support Documents and Instructional Resources in the module.</a:t>
            </a:r>
            <a:endParaRPr sz="2000" dirty="0">
              <a:solidFill>
                <a:srgbClr val="000000"/>
              </a:solidFill>
              <a:latin typeface="Calibri"/>
              <a:ea typeface="Calibri"/>
              <a:cs typeface="Calibri"/>
              <a:sym typeface="Calibri"/>
            </a:endParaRPr>
          </a:p>
          <a:p>
            <a:pPr marL="289322" marR="0" lvl="0" indent="-289322" algn="l" rtl="0">
              <a:spcBef>
                <a:spcPts val="0"/>
              </a:spcBef>
              <a:spcAft>
                <a:spcPts val="60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Find a teacher/partner, director or coach to support you as purposefully plan for integrating technology in the classroom.</a:t>
            </a:r>
            <a:endParaRPr sz="2000" dirty="0">
              <a:solidFill>
                <a:srgbClr val="000000"/>
              </a:solidFill>
              <a:latin typeface="Calibri"/>
              <a:ea typeface="Calibri"/>
              <a:cs typeface="Calibri"/>
              <a:sym typeface="Calibri"/>
            </a:endParaRPr>
          </a:p>
          <a:p>
            <a:pPr marL="289322" marR="0" lvl="0" indent="-289322" algn="l" rtl="0">
              <a:spcBef>
                <a:spcPts val="0"/>
              </a:spcBef>
              <a:spcAft>
                <a:spcPts val="0"/>
              </a:spcAft>
              <a:buClr>
                <a:srgbClr val="000000"/>
              </a:buClr>
              <a:buSzPts val="2000"/>
              <a:buFont typeface="Calibri"/>
              <a:buAutoNum type="arabicPeriod"/>
            </a:pPr>
            <a:r>
              <a:rPr lang="en-US" sz="2000" dirty="0">
                <a:solidFill>
                  <a:srgbClr val="000000"/>
                </a:solidFill>
                <a:latin typeface="Calibri"/>
                <a:ea typeface="Calibri"/>
                <a:cs typeface="Calibri"/>
                <a:sym typeface="Calibri"/>
              </a:rPr>
              <a:t>Explore additional Modules in the Director Toolkit: </a:t>
            </a:r>
            <a:endParaRPr dirty="0"/>
          </a:p>
          <a:p>
            <a:pPr marL="463550" marR="0" lvl="1" indent="-127000" algn="l" rtl="0">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Module 2 - Families </a:t>
            </a:r>
            <a:endParaRPr dirty="0"/>
          </a:p>
          <a:p>
            <a:pPr marL="463550" marR="0" lvl="1" indent="-127000" algn="l" rtl="0">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Integrating Learning Throughout the Preschool Day.</a:t>
            </a:r>
            <a:endParaRPr dirty="0"/>
          </a:p>
        </p:txBody>
      </p:sp>
      <p:pic>
        <p:nvPicPr>
          <p:cNvPr id="466" name="Google Shape;466;p20" descr="Teacher planning while using the interactive whiteboard"/>
          <p:cNvPicPr preferRelativeResize="0"/>
          <p:nvPr/>
        </p:nvPicPr>
        <p:blipFill rotWithShape="1">
          <a:blip r:embed="rId3">
            <a:alphaModFix/>
          </a:blip>
          <a:srcRect/>
          <a:stretch/>
        </p:blipFill>
        <p:spPr>
          <a:xfrm>
            <a:off x="4839444" y="1952797"/>
            <a:ext cx="3675906" cy="245060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 name="Slide Number Placeholder 2">
            <a:extLst>
              <a:ext uri="{FF2B5EF4-FFF2-40B4-BE49-F238E27FC236}">
                <a16:creationId xmlns:a16="http://schemas.microsoft.com/office/drawing/2014/main" id="{16310C07-0197-AB92-B278-CC2FB83DED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Self-Assessment</a:t>
            </a:r>
            <a:endParaRPr/>
          </a:p>
        </p:txBody>
      </p:sp>
      <p:sp>
        <p:nvSpPr>
          <p:cNvPr id="279" name="Google Shape;279;p3"/>
          <p:cNvSpPr txBox="1"/>
          <p:nvPr/>
        </p:nvSpPr>
        <p:spPr>
          <a:xfrm>
            <a:off x="293069" y="1836397"/>
            <a:ext cx="3528451" cy="32085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dirty="0">
                <a:solidFill>
                  <a:schemeClr val="dk1"/>
                </a:solidFill>
                <a:latin typeface="Calibri"/>
                <a:ea typeface="Calibri"/>
                <a:cs typeface="Calibri"/>
                <a:sym typeface="Calibri"/>
              </a:rPr>
              <a:t>Consider how your classroom or program uses technology as a tool to support instruction and communicate with families.</a:t>
            </a:r>
            <a:endParaRPr dirty="0"/>
          </a:p>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AFB485A9-85C9-5BA3-184E-FB48F758A4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4" name="Picture 3">
            <a:extLst>
              <a:ext uri="{FF2B5EF4-FFF2-40B4-BE49-F238E27FC236}">
                <a16:creationId xmlns:a16="http://schemas.microsoft.com/office/drawing/2014/main" id="{57AFF8EF-B565-9185-90AA-BE34AAFFB01A}"/>
              </a:ext>
            </a:extLst>
          </p:cNvPr>
          <p:cNvPicPr>
            <a:picLocks noChangeAspect="1"/>
          </p:cNvPicPr>
          <p:nvPr/>
        </p:nvPicPr>
        <p:blipFill>
          <a:blip r:embed="rId3"/>
          <a:stretch>
            <a:fillRect/>
          </a:stretch>
        </p:blipFill>
        <p:spPr>
          <a:xfrm>
            <a:off x="4064969" y="2200653"/>
            <a:ext cx="4785962" cy="3208530"/>
          </a:xfrm>
          <a:prstGeom prst="rect">
            <a:avLst/>
          </a:prstGeom>
        </p:spPr>
      </p:pic>
      <p:sp>
        <p:nvSpPr>
          <p:cNvPr id="6" name="Speech Bubble: Rectangle with Corners Rounded 5">
            <a:extLst>
              <a:ext uri="{FF2B5EF4-FFF2-40B4-BE49-F238E27FC236}">
                <a16:creationId xmlns:a16="http://schemas.microsoft.com/office/drawing/2014/main" id="{15F3E4EC-7F7F-AC9B-19B9-EEB8C4F2C16C}"/>
              </a:ext>
            </a:extLst>
          </p:cNvPr>
          <p:cNvSpPr/>
          <p:nvPr/>
        </p:nvSpPr>
        <p:spPr>
          <a:xfrm>
            <a:off x="4648201" y="1141308"/>
            <a:ext cx="2986584" cy="592666"/>
          </a:xfrm>
          <a:prstGeom prst="wedgeRoundRectCallout">
            <a:avLst>
              <a:gd name="adj1" fmla="val -22077"/>
              <a:gd name="adj2" fmla="val 110595"/>
              <a:gd name="adj3" fmla="val 16667"/>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Complete the Self-Assessment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a:solidFill>
                  <a:schemeClr val="lt1"/>
                </a:solidFill>
                <a:latin typeface="Calibri"/>
                <a:ea typeface="Calibri"/>
                <a:cs typeface="Calibri"/>
                <a:sym typeface="Calibri"/>
              </a:rPr>
              <a:t>Best Practices: Activity</a:t>
            </a:r>
            <a:endParaRPr/>
          </a:p>
        </p:txBody>
      </p:sp>
      <p:sp>
        <p:nvSpPr>
          <p:cNvPr id="289" name="Google Shape;289;p4"/>
          <p:cNvSpPr txBox="1"/>
          <p:nvPr/>
        </p:nvSpPr>
        <p:spPr>
          <a:xfrm>
            <a:off x="194745" y="1344784"/>
            <a:ext cx="5699428" cy="4278094"/>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Read the Division of Early Learning (DEL)’s </a:t>
            </a:r>
            <a:r>
              <a:rPr lang="en-US" sz="2400" i="1">
                <a:solidFill>
                  <a:schemeClr val="dk1"/>
                </a:solidFill>
                <a:latin typeface="Calibri"/>
                <a:ea typeface="Calibri"/>
                <a:cs typeface="Calibri"/>
                <a:sym typeface="Calibri"/>
              </a:rPr>
              <a:t>Best Practices for Use of Technology and Interactive Media.</a:t>
            </a:r>
            <a:endParaRPr/>
          </a:p>
          <a:p>
            <a:pPr marL="0" marR="0" lvl="0" indent="0" algn="l" rtl="0">
              <a:spcBef>
                <a:spcPts val="0"/>
              </a:spcBef>
              <a:spcAft>
                <a:spcPts val="0"/>
              </a:spcAft>
              <a:buNone/>
            </a:pPr>
            <a:endParaRPr sz="1600" i="1">
              <a:solidFill>
                <a:schemeClr val="dk1"/>
              </a:solidFill>
              <a:latin typeface="Calibri"/>
              <a:ea typeface="Calibri"/>
              <a:cs typeface="Calibri"/>
              <a:sym typeface="Calibri"/>
            </a:endParaRPr>
          </a:p>
          <a:p>
            <a:pPr marL="257175" marR="0" lvl="0" indent="-257175"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Take a few moments to review and select a </a:t>
            </a:r>
            <a:r>
              <a:rPr lang="en-US" sz="2400" b="1">
                <a:solidFill>
                  <a:schemeClr val="dk1"/>
                </a:solidFill>
                <a:latin typeface="Calibri"/>
                <a:ea typeface="Calibri"/>
                <a:cs typeface="Calibri"/>
                <a:sym typeface="Calibri"/>
              </a:rPr>
              <a:t>Sentence</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Phrase</a:t>
            </a:r>
            <a:r>
              <a:rPr lang="en-US" sz="2400">
                <a:solidFill>
                  <a:schemeClr val="dk1"/>
                </a:solidFill>
                <a:latin typeface="Calibri"/>
                <a:ea typeface="Calibri"/>
                <a:cs typeface="Calibri"/>
                <a:sym typeface="Calibri"/>
              </a:rPr>
              <a:t>, and </a:t>
            </a:r>
            <a:r>
              <a:rPr lang="en-US" sz="2400" b="1">
                <a:solidFill>
                  <a:schemeClr val="dk1"/>
                </a:solidFill>
                <a:latin typeface="Calibri"/>
                <a:ea typeface="Calibri"/>
                <a:cs typeface="Calibri"/>
                <a:sym typeface="Calibri"/>
              </a:rPr>
              <a:t>Word</a:t>
            </a:r>
            <a:r>
              <a:rPr lang="en-US" sz="2400">
                <a:solidFill>
                  <a:schemeClr val="dk1"/>
                </a:solidFill>
                <a:latin typeface="Calibri"/>
                <a:ea typeface="Calibri"/>
                <a:cs typeface="Calibri"/>
                <a:sym typeface="Calibri"/>
              </a:rPr>
              <a:t> that best describes implementation of technology in your classroom.</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57175" marR="0" lvl="0" indent="-257175"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Share your findings.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57175" marR="0" lvl="0" indent="-257175"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Reflect as a group.</a:t>
            </a:r>
            <a:endParaRPr/>
          </a:p>
        </p:txBody>
      </p:sp>
      <p:pic>
        <p:nvPicPr>
          <p:cNvPr id="290" name="Google Shape;290;p4" title="Resource Picture Division of Early Learning Best Practices for Use of Technology and Interactive Media">
            <a:hlinkClick r:id="rId3"/>
          </p:cNvPr>
          <p:cNvPicPr preferRelativeResize="0"/>
          <p:nvPr/>
        </p:nvPicPr>
        <p:blipFill rotWithShape="1">
          <a:blip r:embed="rId4">
            <a:alphaModFix/>
          </a:blip>
          <a:srcRect b="11794"/>
          <a:stretch/>
        </p:blipFill>
        <p:spPr>
          <a:xfrm>
            <a:off x="6106949" y="1536570"/>
            <a:ext cx="2759401" cy="349824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 name="Slide Number Placeholder 2">
            <a:extLst>
              <a:ext uri="{FF2B5EF4-FFF2-40B4-BE49-F238E27FC236}">
                <a16:creationId xmlns:a16="http://schemas.microsoft.com/office/drawing/2014/main" id="{912E1FF7-5C68-26FC-669A-C78B63707E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b="1" i="0" u="none" strike="noStrike" cap="none" dirty="0">
                <a:solidFill>
                  <a:schemeClr val="lt1"/>
                </a:solidFill>
                <a:latin typeface="Calibri"/>
                <a:ea typeface="Calibri"/>
                <a:cs typeface="Calibri"/>
                <a:sym typeface="Calibri"/>
              </a:rPr>
              <a:t>DEL Suggests</a:t>
            </a:r>
            <a:endParaRPr dirty="0"/>
          </a:p>
        </p:txBody>
      </p:sp>
      <p:pic>
        <p:nvPicPr>
          <p:cNvPr id="299" name="Google Shape;299;p5" descr="Integrating Technology, Hands-On Learning, Child taking pictures with tablet"/>
          <p:cNvPicPr preferRelativeResize="0"/>
          <p:nvPr/>
        </p:nvPicPr>
        <p:blipFill rotWithShape="1">
          <a:blip r:embed="rId3">
            <a:alphaModFix/>
          </a:blip>
          <a:srcRect/>
          <a:stretch/>
        </p:blipFill>
        <p:spPr>
          <a:xfrm>
            <a:off x="643360" y="1304803"/>
            <a:ext cx="2960451" cy="201168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00" name="Google Shape;300;p5"/>
          <p:cNvSpPr txBox="1"/>
          <p:nvPr/>
        </p:nvSpPr>
        <p:spPr>
          <a:xfrm>
            <a:off x="302982" y="3686905"/>
            <a:ext cx="3631342" cy="17081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dirty="0">
                <a:solidFill>
                  <a:schemeClr val="dk1"/>
                </a:solidFill>
                <a:latin typeface="Calibri"/>
                <a:ea typeface="Calibri"/>
                <a:cs typeface="Calibri"/>
                <a:sym typeface="Calibri"/>
              </a:rPr>
              <a:t>Proper use of developmentally appropriate technology and interactive media can enhance conventional methods and materials in powerful ways</a:t>
            </a:r>
            <a:r>
              <a:rPr lang="en-US" sz="2100" dirty="0">
                <a:solidFill>
                  <a:schemeClr val="dk1"/>
                </a:solidFill>
                <a:latin typeface="Century Gothic"/>
                <a:ea typeface="Century Gothic"/>
                <a:cs typeface="Century Gothic"/>
                <a:sym typeface="Century Gothic"/>
              </a:rPr>
              <a:t>.</a:t>
            </a:r>
            <a:endParaRPr dirty="0"/>
          </a:p>
        </p:txBody>
      </p:sp>
      <p:pic>
        <p:nvPicPr>
          <p:cNvPr id="301" name="Google Shape;301;p5" descr="Hands-On Learning, child with a worm in hand"/>
          <p:cNvPicPr preferRelativeResize="0"/>
          <p:nvPr/>
        </p:nvPicPr>
        <p:blipFill rotWithShape="1">
          <a:blip r:embed="rId4">
            <a:alphaModFix/>
          </a:blip>
          <a:srcRect/>
          <a:stretch/>
        </p:blipFill>
        <p:spPr>
          <a:xfrm>
            <a:off x="5506225" y="1313529"/>
            <a:ext cx="3017520" cy="192024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02" name="Google Shape;302;p5"/>
          <p:cNvSpPr txBox="1"/>
          <p:nvPr/>
        </p:nvSpPr>
        <p:spPr>
          <a:xfrm>
            <a:off x="5246370" y="3670490"/>
            <a:ext cx="3467075" cy="17081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dirty="0">
                <a:solidFill>
                  <a:schemeClr val="dk1"/>
                </a:solidFill>
                <a:latin typeface="Calibri"/>
                <a:ea typeface="Calibri"/>
                <a:cs typeface="Calibri"/>
                <a:sym typeface="Calibri"/>
              </a:rPr>
              <a:t>Technology should never take the place of hands-on, multi-sensory experiences. Young children are concrete thinkers and social learners.</a:t>
            </a:r>
            <a:endParaRPr dirty="0"/>
          </a:p>
        </p:txBody>
      </p:sp>
      <p:sp>
        <p:nvSpPr>
          <p:cNvPr id="3" name="Slide Number Placeholder 2">
            <a:extLst>
              <a:ext uri="{FF2B5EF4-FFF2-40B4-BE49-F238E27FC236}">
                <a16:creationId xmlns:a16="http://schemas.microsoft.com/office/drawing/2014/main" id="{D435EE87-EFE1-31A4-BCA1-00AF989632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000"/>
              <a:buFont typeface="Arial"/>
              <a:buNone/>
            </a:pPr>
            <a:r>
              <a:rPr lang="en-US" sz="3000" b="1" i="0" u="none" strike="noStrike" cap="none">
                <a:solidFill>
                  <a:schemeClr val="lt1"/>
                </a:solidFill>
                <a:latin typeface="Calibri"/>
                <a:ea typeface="Calibri"/>
                <a:cs typeface="Calibri"/>
                <a:sym typeface="Calibri"/>
              </a:rPr>
              <a:t>Integrating Technology and Media in the Classroom</a:t>
            </a:r>
            <a:endParaRPr/>
          </a:p>
        </p:txBody>
      </p:sp>
      <p:pic>
        <p:nvPicPr>
          <p:cNvPr id="311" name="Google Shape;311;p6" title="Technology Throughout the Day FINAL">
            <a:hlinkClick r:id="rId3"/>
          </p:cNvPr>
          <p:cNvPicPr preferRelativeResize="0">
            <a:picLocks noGrp="1" noChangeAspect="1"/>
          </p:cNvPicPr>
          <p:nvPr>
            <p:ph type="body" idx="1"/>
          </p:nvPr>
        </p:nvPicPr>
        <p:blipFill rotWithShape="1">
          <a:blip r:embed="rId4">
            <a:alphaModFix/>
          </a:blip>
          <a:srcRect/>
          <a:stretch/>
        </p:blipFill>
        <p:spPr>
          <a:xfrm>
            <a:off x="524546" y="1116910"/>
            <a:ext cx="8094909" cy="4572000"/>
          </a:xfrm>
          <a:prstGeom prst="rect">
            <a:avLst/>
          </a:prstGeom>
          <a:noFill/>
          <a:ln>
            <a:noFill/>
          </a:ln>
        </p:spPr>
      </p:pic>
      <p:sp>
        <p:nvSpPr>
          <p:cNvPr id="3" name="Slide Number Placeholder 2">
            <a:extLst>
              <a:ext uri="{FF2B5EF4-FFF2-40B4-BE49-F238E27FC236}">
                <a16:creationId xmlns:a16="http://schemas.microsoft.com/office/drawing/2014/main" id="{D9F867BF-679C-1813-28F0-0D6D865CEA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7"/>
          <p:cNvSpPr txBox="1">
            <a:spLocks noGrp="1"/>
          </p:cNvSpPr>
          <p:nvPr>
            <p:ph type="body" idx="2"/>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sz="3000" b="1" i="0" u="none" strike="noStrike" cap="none">
                <a:solidFill>
                  <a:schemeClr val="lt1"/>
                </a:solidFill>
                <a:latin typeface="Calibri"/>
                <a:ea typeface="Calibri"/>
                <a:cs typeface="Calibri"/>
                <a:sym typeface="Calibri"/>
              </a:rPr>
              <a:t>Integrating Technology and Media in the Classroom</a:t>
            </a:r>
            <a:endParaRPr/>
          </a:p>
        </p:txBody>
      </p:sp>
      <p:sp>
        <p:nvSpPr>
          <p:cNvPr id="318" name="Google Shape;318;p7"/>
          <p:cNvSpPr txBox="1"/>
          <p:nvPr/>
        </p:nvSpPr>
        <p:spPr>
          <a:xfrm>
            <a:off x="763675" y="2671795"/>
            <a:ext cx="7797521" cy="2970003"/>
          </a:xfrm>
          <a:prstGeom prst="rect">
            <a:avLst/>
          </a:prstGeom>
          <a:noFill/>
          <a:ln>
            <a:noFill/>
          </a:ln>
        </p:spPr>
        <p:txBody>
          <a:bodyPr spcFirstLastPara="1" wrap="square" lIns="91425" tIns="45700" rIns="91425" bIns="45700" anchor="t" anchorCtr="0">
            <a:spAutoFit/>
          </a:bodyPr>
          <a:lstStyle/>
          <a:p>
            <a:pPr marL="285750" marR="0" lvl="0" indent="-107950" algn="l" rtl="0">
              <a:spcBef>
                <a:spcPts val="0"/>
              </a:spcBef>
              <a:spcAft>
                <a:spcPts val="0"/>
              </a:spcAft>
              <a:buClr>
                <a:schemeClr val="dk1"/>
              </a:buClr>
              <a:buSzPts val="2800"/>
              <a:buFont typeface="Calibri"/>
              <a:buNone/>
            </a:pPr>
            <a:endParaRPr sz="2800" dirty="0">
              <a:solidFill>
                <a:schemeClr val="dk1"/>
              </a:solidFill>
              <a:latin typeface="Calibri"/>
              <a:ea typeface="Calibri"/>
              <a:cs typeface="Calibri"/>
              <a:sym typeface="Calibri"/>
            </a:endParaRPr>
          </a:p>
          <a:p>
            <a:pPr marL="285750" marR="0" lvl="0" indent="-107950" algn="l" rtl="0">
              <a:spcBef>
                <a:spcPts val="0"/>
              </a:spcBef>
              <a:spcAft>
                <a:spcPts val="0"/>
              </a:spcAft>
              <a:buClr>
                <a:schemeClr val="dk1"/>
              </a:buClr>
              <a:buSzPts val="2800"/>
              <a:buFont typeface="Calibri"/>
              <a:buNone/>
            </a:pPr>
            <a:endParaRPr sz="2800" dirty="0">
              <a:solidFill>
                <a:schemeClr val="dk1"/>
              </a:solidFill>
              <a:latin typeface="Calibri"/>
              <a:ea typeface="Calibri"/>
              <a:cs typeface="Calibri"/>
              <a:sym typeface="Calibri"/>
            </a:endParaRPr>
          </a:p>
          <a:p>
            <a:pPr marL="285750" marR="0" lvl="0" indent="-107950" algn="l" rtl="0">
              <a:spcBef>
                <a:spcPts val="0"/>
              </a:spcBef>
              <a:spcAft>
                <a:spcPts val="0"/>
              </a:spcAft>
              <a:buClr>
                <a:schemeClr val="dk1"/>
              </a:buClr>
              <a:buSzPts val="2800"/>
              <a:buFont typeface="Calibri"/>
              <a:buNone/>
            </a:pPr>
            <a:endParaRPr sz="2800" dirty="0">
              <a:solidFill>
                <a:schemeClr val="dk1"/>
              </a:solidFill>
              <a:latin typeface="Calibri"/>
              <a:ea typeface="Calibri"/>
              <a:cs typeface="Calibri"/>
              <a:sym typeface="Calibri"/>
            </a:endParaRPr>
          </a:p>
          <a:p>
            <a:pPr marL="285750" marR="0" lvl="0" indent="-285750" algn="l" rtl="0">
              <a:spcBef>
                <a:spcPts val="0"/>
              </a:spcBef>
              <a:spcAft>
                <a:spcPts val="600"/>
              </a:spcAft>
              <a:buClr>
                <a:schemeClr val="dk1"/>
              </a:buClr>
              <a:buSzPts val="2800"/>
              <a:buFont typeface="Calibri"/>
              <a:buAutoNum type="arabicPeriod"/>
            </a:pPr>
            <a:r>
              <a:rPr lang="en-US" sz="2800" dirty="0">
                <a:solidFill>
                  <a:schemeClr val="dk1"/>
                </a:solidFill>
                <a:latin typeface="Calibri"/>
                <a:ea typeface="Calibri"/>
                <a:cs typeface="Calibri"/>
                <a:sym typeface="Calibri"/>
              </a:rPr>
              <a:t>What </a:t>
            </a:r>
            <a:r>
              <a:rPr lang="en-US" sz="2800" b="1" dirty="0">
                <a:solidFill>
                  <a:schemeClr val="dk1"/>
                </a:solidFill>
                <a:latin typeface="Calibri"/>
                <a:ea typeface="Calibri"/>
                <a:cs typeface="Calibri"/>
                <a:sym typeface="Calibri"/>
              </a:rPr>
              <a:t>best practices </a:t>
            </a:r>
            <a:r>
              <a:rPr lang="en-US" sz="2800" dirty="0">
                <a:solidFill>
                  <a:schemeClr val="dk1"/>
                </a:solidFill>
                <a:latin typeface="Calibri"/>
                <a:ea typeface="Calibri"/>
                <a:cs typeface="Calibri"/>
                <a:sym typeface="Calibri"/>
              </a:rPr>
              <a:t>are being implemented? </a:t>
            </a:r>
            <a:br>
              <a:rPr lang="en-US" sz="2800" dirty="0">
                <a:solidFill>
                  <a:schemeClr val="dk1"/>
                </a:solidFill>
                <a:latin typeface="Calibri"/>
                <a:ea typeface="Calibri"/>
                <a:cs typeface="Calibri"/>
                <a:sym typeface="Calibri"/>
              </a:rPr>
            </a:br>
            <a:endParaRPr lang="en-US" dirty="0"/>
          </a:p>
          <a:p>
            <a:pPr marL="285750" marR="0" lvl="0" indent="-28575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Which </a:t>
            </a:r>
            <a:r>
              <a:rPr lang="en-US" sz="2800" b="1" dirty="0">
                <a:solidFill>
                  <a:schemeClr val="dk1"/>
                </a:solidFill>
                <a:latin typeface="Calibri"/>
                <a:ea typeface="Calibri"/>
                <a:cs typeface="Calibri"/>
                <a:sym typeface="Calibri"/>
              </a:rPr>
              <a:t>Florida Early Learning and Developmental Standards</a:t>
            </a:r>
            <a:r>
              <a:rPr lang="en-US" sz="2800" dirty="0">
                <a:solidFill>
                  <a:schemeClr val="dk1"/>
                </a:solidFill>
                <a:latin typeface="Calibri"/>
                <a:ea typeface="Calibri"/>
                <a:cs typeface="Calibri"/>
                <a:sym typeface="Calibri"/>
              </a:rPr>
              <a:t> are being addressed? </a:t>
            </a:r>
            <a:endParaRPr dirty="0"/>
          </a:p>
        </p:txBody>
      </p:sp>
      <p:pic>
        <p:nvPicPr>
          <p:cNvPr id="319" name="Google Shape;319;p7"/>
          <p:cNvPicPr preferRelativeResize="0"/>
          <p:nvPr/>
        </p:nvPicPr>
        <p:blipFill rotWithShape="1">
          <a:blip r:embed="rId3">
            <a:alphaModFix/>
          </a:blip>
          <a:srcRect/>
          <a:stretch/>
        </p:blipFill>
        <p:spPr>
          <a:xfrm>
            <a:off x="968957" y="1050297"/>
            <a:ext cx="3281495" cy="2667371"/>
          </a:xfrm>
          <a:prstGeom prst="rect">
            <a:avLst/>
          </a:prstGeom>
          <a:noFill/>
          <a:ln>
            <a:noFill/>
          </a:ln>
        </p:spPr>
      </p:pic>
      <p:pic>
        <p:nvPicPr>
          <p:cNvPr id="320" name="Google Shape;320;p7"/>
          <p:cNvPicPr preferRelativeResize="0"/>
          <p:nvPr/>
        </p:nvPicPr>
        <p:blipFill rotWithShape="1">
          <a:blip r:embed="rId4">
            <a:alphaModFix/>
          </a:blip>
          <a:srcRect/>
          <a:stretch/>
        </p:blipFill>
        <p:spPr>
          <a:xfrm>
            <a:off x="5164852" y="1050298"/>
            <a:ext cx="2891308" cy="2667371"/>
          </a:xfrm>
          <a:prstGeom prst="rect">
            <a:avLst/>
          </a:prstGeom>
          <a:noFill/>
          <a:ln>
            <a:noFill/>
          </a:ln>
        </p:spPr>
      </p:pic>
      <p:sp>
        <p:nvSpPr>
          <p:cNvPr id="3" name="Slide Number Placeholder 2">
            <a:extLst>
              <a:ext uri="{FF2B5EF4-FFF2-40B4-BE49-F238E27FC236}">
                <a16:creationId xmlns:a16="http://schemas.microsoft.com/office/drawing/2014/main" id="{76C7F6B8-C739-FB86-81BC-07E1BEBED6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8"/>
          <p:cNvSpPr txBox="1">
            <a:spLocks noGrp="1"/>
          </p:cNvSpPr>
          <p:nvPr>
            <p:ph type="body" idx="2"/>
          </p:nvPr>
        </p:nvSpPr>
        <p:spPr>
          <a:xfrm>
            <a:off x="0" y="9728"/>
            <a:ext cx="9144000" cy="879475"/>
          </a:xfrm>
          <a:prstGeom prst="rect">
            <a:avLst/>
          </a:prstGeom>
          <a:noFill/>
          <a:ln>
            <a:noFill/>
          </a:ln>
        </p:spPr>
        <p:txBody>
          <a:bodyPr spcFirstLastPara="1" wrap="square" lIns="91425" tIns="45700" rIns="91425" bIns="45700" anchor="ctr" anchorCtr="0">
            <a:normAutofit fontScale="62500" lnSpcReduction="20000"/>
          </a:bodyPr>
          <a:lstStyle/>
          <a:p>
            <a:pPr marL="0" lvl="0" indent="0" algn="ctr" rtl="0">
              <a:lnSpc>
                <a:spcPct val="90000"/>
              </a:lnSpc>
              <a:spcBef>
                <a:spcPts val="0"/>
              </a:spcBef>
              <a:spcAft>
                <a:spcPts val="0"/>
              </a:spcAft>
              <a:buClr>
                <a:schemeClr val="lt1"/>
              </a:buClr>
              <a:buSzPct val="100000"/>
              <a:buNone/>
            </a:pPr>
            <a:endParaRPr/>
          </a:p>
          <a:p>
            <a:pPr marL="0" lvl="0" indent="0" algn="ctr" rtl="0">
              <a:lnSpc>
                <a:spcPct val="90000"/>
              </a:lnSpc>
              <a:spcBef>
                <a:spcPts val="1000"/>
              </a:spcBef>
              <a:spcAft>
                <a:spcPts val="0"/>
              </a:spcAft>
              <a:buClr>
                <a:schemeClr val="lt1"/>
              </a:buClr>
              <a:buSzPct val="100000"/>
              <a:buNone/>
            </a:pPr>
            <a:r>
              <a:rPr lang="en-US" sz="4875">
                <a:latin typeface="Calibri"/>
                <a:ea typeface="Calibri"/>
                <a:cs typeface="Calibri"/>
                <a:sym typeface="Calibri"/>
              </a:rPr>
              <a:t>Florida Early Learning and Developmental Standards</a:t>
            </a:r>
            <a:endParaRPr/>
          </a:p>
        </p:txBody>
      </p:sp>
      <p:sp>
        <p:nvSpPr>
          <p:cNvPr id="327" name="Google Shape;327;p8"/>
          <p:cNvSpPr txBox="1"/>
          <p:nvPr/>
        </p:nvSpPr>
        <p:spPr>
          <a:xfrm>
            <a:off x="2477380" y="1836653"/>
            <a:ext cx="522322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VII. Social Studies</a:t>
            </a:r>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   H. Technology and Our World </a:t>
            </a:r>
            <a:endParaRPr/>
          </a:p>
        </p:txBody>
      </p:sp>
      <p:pic>
        <p:nvPicPr>
          <p:cNvPr id="328" name="Google Shape;328;p8" descr="domain item placeholder"/>
          <p:cNvPicPr preferRelativeResize="0"/>
          <p:nvPr/>
        </p:nvPicPr>
        <p:blipFill rotWithShape="1">
          <a:blip r:embed="rId3">
            <a:alphaModFix/>
          </a:blip>
          <a:srcRect/>
          <a:stretch/>
        </p:blipFill>
        <p:spPr>
          <a:xfrm>
            <a:off x="6703683" y="1855301"/>
            <a:ext cx="1385879" cy="793703"/>
          </a:xfrm>
          <a:prstGeom prst="rect">
            <a:avLst/>
          </a:prstGeom>
          <a:noFill/>
          <a:ln>
            <a:noFill/>
          </a:ln>
        </p:spPr>
      </p:pic>
      <p:pic>
        <p:nvPicPr>
          <p:cNvPr id="329" name="Google Shape;329;p8" title="Resource Picture Florida Early Learning and Developmental Standards 4years old to Kindergarten Educator Guide"/>
          <p:cNvPicPr preferRelativeResize="0"/>
          <p:nvPr/>
        </p:nvPicPr>
        <p:blipFill rotWithShape="1">
          <a:blip r:embed="rId4">
            <a:alphaModFix/>
          </a:blip>
          <a:srcRect/>
          <a:stretch/>
        </p:blipFill>
        <p:spPr>
          <a:xfrm rot="-525118">
            <a:off x="635160" y="2760353"/>
            <a:ext cx="1944308" cy="2544507"/>
          </a:xfrm>
          <a:prstGeom prst="rect">
            <a:avLst/>
          </a:prstGeom>
          <a:noFill/>
          <a:ln>
            <a:noFill/>
          </a:ln>
          <a:effectLst>
            <a:outerShdw blurRad="292100" dist="139700" dir="2700000" algn="tl" rotWithShape="0">
              <a:srgbClr val="333333">
                <a:alpha val="64705"/>
              </a:srgbClr>
            </a:outerShdw>
          </a:effectLst>
        </p:spPr>
      </p:pic>
      <p:sp>
        <p:nvSpPr>
          <p:cNvPr id="330" name="Google Shape;330;p8"/>
          <p:cNvSpPr txBox="1">
            <a:spLocks noGrp="1"/>
          </p:cNvSpPr>
          <p:nvPr>
            <p:ph type="title" idx="4294967295"/>
          </p:nvPr>
        </p:nvSpPr>
        <p:spPr>
          <a:xfrm>
            <a:off x="3017520" y="2789313"/>
            <a:ext cx="5622552" cy="1569660"/>
          </a:xfrm>
          <a:prstGeom prst="rect">
            <a:avLst/>
          </a:prstGeom>
          <a:noFill/>
          <a:ln>
            <a:noFill/>
          </a:ln>
        </p:spPr>
        <p:txBody>
          <a:bodyPr spcFirstLastPara="1" wrap="square" lIns="91425" tIns="45700" rIns="91425" bIns="45700" anchor="t" anchorCtr="0">
            <a:spAutoFit/>
          </a:bodyPr>
          <a:lstStyle/>
          <a:p>
            <a:pPr marL="288925" marR="0" lvl="0" indent="-288925" algn="l" rtl="0">
              <a:lnSpc>
                <a:spcPct val="100000"/>
              </a:lnSpc>
              <a:spcBef>
                <a:spcPts val="0"/>
              </a:spcBef>
              <a:spcAft>
                <a:spcPts val="0"/>
              </a:spcAft>
              <a:buClr>
                <a:schemeClr val="dk1"/>
              </a:buClr>
              <a:buSzPts val="2400"/>
              <a:buFont typeface="Calibri"/>
              <a:buAutoNum type="arabicPeriod"/>
            </a:pPr>
            <a:r>
              <a:rPr lang="en-US" sz="2400" b="0" i="0" u="none" strike="noStrike" cap="none" dirty="0">
                <a:solidFill>
                  <a:schemeClr val="dk1"/>
                </a:solidFill>
                <a:latin typeface="Calibri"/>
                <a:ea typeface="Calibri"/>
                <a:cs typeface="Calibri"/>
                <a:sym typeface="Calibri"/>
              </a:rPr>
              <a:t>Uses and shows awareness of technology and its impact on how people live (e.g., computers, tablets, mobile devices, cameras or music players)</a:t>
            </a:r>
            <a:endParaRPr dirty="0"/>
          </a:p>
        </p:txBody>
      </p:sp>
      <p:sp>
        <p:nvSpPr>
          <p:cNvPr id="3" name="Slide Number Placeholder 2">
            <a:extLst>
              <a:ext uri="{FF2B5EF4-FFF2-40B4-BE49-F238E27FC236}">
                <a16:creationId xmlns:a16="http://schemas.microsoft.com/office/drawing/2014/main" id="{864D936A-16F5-3356-263B-64EAF78E79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9"/>
          <p:cNvSpPr txBox="1">
            <a:spLocks noGrp="1"/>
          </p:cNvSpPr>
          <p:nvPr>
            <p:ph type="title" idx="4294967295"/>
          </p:nvPr>
        </p:nvSpPr>
        <p:spPr>
          <a:xfrm>
            <a:off x="0" y="0"/>
            <a:ext cx="9144000" cy="8794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Calibri"/>
                <a:ea typeface="Calibri"/>
                <a:cs typeface="Calibri"/>
                <a:sym typeface="Calibri"/>
              </a:rPr>
              <a:t>Technology and Our World: Educators May…</a:t>
            </a:r>
            <a:endParaRPr/>
          </a:p>
        </p:txBody>
      </p:sp>
      <p:sp>
        <p:nvSpPr>
          <p:cNvPr id="338" name="Google Shape;338;p9"/>
          <p:cNvSpPr txBox="1">
            <a:spLocks noGrp="1"/>
          </p:cNvSpPr>
          <p:nvPr>
            <p:ph type="body" idx="1"/>
          </p:nvPr>
        </p:nvSpPr>
        <p:spPr>
          <a:xfrm>
            <a:off x="182880" y="1115033"/>
            <a:ext cx="8961120" cy="17500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600"/>
              <a:buNone/>
            </a:pPr>
            <a:r>
              <a:rPr lang="en-US" sz="2600" dirty="0">
                <a:latin typeface="Calibri"/>
                <a:ea typeface="Calibri"/>
                <a:cs typeface="Calibri"/>
                <a:sym typeface="Calibri"/>
              </a:rPr>
              <a:t>Provide technology tools (e.g., computers, small appliances),                         books about technology and dramatic play props representing technology</a:t>
            </a:r>
            <a:endParaRPr dirty="0"/>
          </a:p>
          <a:p>
            <a:pPr marL="0" lvl="0" indent="0" algn="l" rtl="0">
              <a:lnSpc>
                <a:spcPct val="90000"/>
              </a:lnSpc>
              <a:spcBef>
                <a:spcPts val="1000"/>
              </a:spcBef>
              <a:spcAft>
                <a:spcPts val="0"/>
              </a:spcAft>
              <a:buClr>
                <a:schemeClr val="dk1"/>
              </a:buClr>
              <a:buSzPts val="2400"/>
              <a:buNone/>
            </a:pPr>
            <a:endParaRPr sz="2400" dirty="0">
              <a:latin typeface="Calibri"/>
              <a:ea typeface="Calibri"/>
              <a:cs typeface="Calibri"/>
              <a:sym typeface="Calibri"/>
            </a:endParaRPr>
          </a:p>
        </p:txBody>
      </p:sp>
      <p:pic>
        <p:nvPicPr>
          <p:cNvPr id="339" name="Google Shape;339;p9" descr="Boy using desktop computer in learning center"/>
          <p:cNvPicPr preferRelativeResize="0">
            <a:picLocks noChangeAspect="1"/>
          </p:cNvPicPr>
          <p:nvPr/>
        </p:nvPicPr>
        <p:blipFill rotWithShape="1">
          <a:blip r:embed="rId3">
            <a:alphaModFix/>
          </a:blip>
          <a:srcRect/>
          <a:stretch/>
        </p:blipFill>
        <p:spPr>
          <a:xfrm>
            <a:off x="240543" y="2620136"/>
            <a:ext cx="4151913" cy="276794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41" name="Google Shape;341;p9" descr="Learning center prepared as space shuttle with technology tools"/>
          <p:cNvPicPr preferRelativeResize="0">
            <a:picLocks noChangeAspect="1"/>
          </p:cNvPicPr>
          <p:nvPr/>
        </p:nvPicPr>
        <p:blipFill rotWithShape="1">
          <a:blip r:embed="rId4">
            <a:alphaModFix/>
          </a:blip>
          <a:srcRect/>
          <a:stretch/>
        </p:blipFill>
        <p:spPr>
          <a:xfrm>
            <a:off x="4751544" y="2620136"/>
            <a:ext cx="4151913" cy="276794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 name="Slide Number Placeholder 2">
            <a:extLst>
              <a:ext uri="{FF2B5EF4-FFF2-40B4-BE49-F238E27FC236}">
                <a16:creationId xmlns:a16="http://schemas.microsoft.com/office/drawing/2014/main" id="{DB436684-56E7-EE75-0F1F-046D2E34FF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2509</Words>
  <Application>Microsoft Office PowerPoint</Application>
  <PresentationFormat>On-screen Show (4:3)</PresentationFormat>
  <Paragraphs>293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Courier New</vt:lpstr>
      <vt:lpstr>Century Gothic</vt:lpstr>
      <vt:lpstr>Cambria</vt:lpstr>
      <vt:lpstr>Arial</vt:lpstr>
      <vt:lpstr>Calibri</vt:lpstr>
      <vt:lpstr>Office Theme</vt:lpstr>
      <vt:lpstr>Integrating Technology</vt:lpstr>
      <vt:lpstr>Agenda </vt:lpstr>
      <vt:lpstr>Self-Assessment</vt:lpstr>
      <vt:lpstr>Best Practices: Activity</vt:lpstr>
      <vt:lpstr>DEL Suggests</vt:lpstr>
      <vt:lpstr>Integrating Technology and Media in the Classroom</vt:lpstr>
      <vt:lpstr>PowerPoint Presentation</vt:lpstr>
      <vt:lpstr>Uses and shows awareness of technology and its impact on how people live (e.g., computers, tablets, mobile devices, cameras or music players)</vt:lpstr>
      <vt:lpstr>Technology and Our World: Educators May…</vt:lpstr>
      <vt:lpstr>Technology and Our World: Educators May…Cont.</vt:lpstr>
      <vt:lpstr>Technology and Our World: Educators May… Cont.</vt:lpstr>
      <vt:lpstr>Integrating the Standards</vt:lpstr>
      <vt:lpstr>Speaking</vt:lpstr>
      <vt:lpstr>Integrating the Standards Cont.</vt:lpstr>
      <vt:lpstr>Music</vt:lpstr>
      <vt:lpstr> Passive vs. Active Use </vt:lpstr>
      <vt:lpstr>Ideas for Integrating Technology </vt:lpstr>
      <vt:lpstr> Purposeful Planning </vt:lpstr>
      <vt:lpstr>PowerPoint Presentation</vt:lpstr>
      <vt:lpst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Technology</dc:title>
  <dc:creator>Ebony Ivey</dc:creator>
  <cp:lastModifiedBy>Hope Colle</cp:lastModifiedBy>
  <cp:revision>14</cp:revision>
  <cp:lastPrinted>2023-07-31T19:10:42Z</cp:lastPrinted>
  <dcterms:created xsi:type="dcterms:W3CDTF">2019-04-30T18:59:35Z</dcterms:created>
  <dcterms:modified xsi:type="dcterms:W3CDTF">2023-10-06T14:29:25Z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0x0101006A0CE8828AF21440BBC3F9760B7D3251</vt:lpwstr>
  </property>
</Properties>
</file>